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</p:sldIdLst>
  <p:sldSz cx="7559675" cy="104394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3B2FB-F1BC-D0A9-10F7-E43B6A865D12}" name="Alexandre Martin" initials="AM" userId="1974ed1dd523bf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58" y="72"/>
      </p:cViewPr>
      <p:guideLst>
        <p:guide orient="horz" pos="328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492DBC-859C-4487-8B5E-60D0F4887AA0}" authorId="{7203B2FB-F1BC-D0A9-10F7-E43B6A865D12}" created="2025-03-14T07:20:01.5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26" creationId="{C4BEEEC9-0107-4ECB-8447-C5F65C40019F}"/>
      <ac:txMk cp="2">
        <ac:context len="23" hash="2842157940"/>
      </ac:txMk>
    </ac:txMkLst>
    <p188:txBody>
      <a:bodyPr/>
      <a:lstStyle/>
      <a:p>
        <a:r>
          <a:rPr lang="fr-CH"/>
          <a:t>À vérifier</a:t>
        </a:r>
      </a:p>
    </p188:txBody>
  </p188:cm>
  <p188:cm id="{66112EF2-AEF5-44EF-9971-1D5C701A63B1}" authorId="{7203B2FB-F1BC-D0A9-10F7-E43B6A865D12}" created="2025-03-14T07:26:22.5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6" creationId="{A6BEE56D-217F-4708-A228-963D02AAD24F}"/>
      <ac:txMk cp="0">
        <ac:context len="1" hash="13"/>
      </ac:txMk>
    </ac:txMkLst>
    <p188:txBody>
      <a:bodyPr/>
      <a:lstStyle/>
      <a:p>
        <a:r>
          <a:rPr lang="fr-CH"/>
          <a:t>De mémoire le CAD pas disponible justement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72F1-679A-4616-8088-DAC8BF1A89DF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43013"/>
            <a:ext cx="24272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9C11-BC46-4A2D-A056-465296FC6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C9C11-BC46-4A2D-A056-465296FC6A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16C-F597-4247-9967-DC2D6F7E3A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973" y="1708483"/>
            <a:ext cx="6425726" cy="3634456"/>
          </a:xfrm>
          <a:prstGeom prst="rect">
            <a:avLst/>
          </a:prstGeom>
        </p:spPr>
        <p:txBody>
          <a:bodyPr anchor="b" anchorCtr="1"/>
          <a:lstStyle>
            <a:lvl1pPr algn="ctr"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3422-03BB-4D87-9BA2-0F0E1EF6D5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959" y="5483099"/>
            <a:ext cx="5669755" cy="2520433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BEC0-7CAB-4600-A5E1-F15EB64578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5A0F7-7B6C-4DC9-A965-9CECE3C439D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2A6D-6078-4FE8-A4D8-C010D0215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910-8F84-4DDC-A239-981D5808C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451B7-4D10-402F-ABA9-E94C36C1845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229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4B09-A44B-498D-BBEC-72200EBDE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3DB7D-EBF1-4670-B261-84A1EB1ECC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BEE1-3977-40ED-AAF0-C79F5E4030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8CF47-9C81-4579-8A95-13159903DF6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4554-427F-44EF-8075-D742C7201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2539-F366-4818-8B29-FEF2543FDC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3249A-4337-41BE-A293-8799B2D75EC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46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C9EB9-BDA0-4958-9944-63BA797A8F5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09892" y="555799"/>
            <a:ext cx="1630055" cy="884691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1AE02-2406-4881-B4A5-03FEA74390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726" y="555799"/>
            <a:ext cx="4795671" cy="88469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7888-788D-438D-944D-DCA725DB0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D1001-1E44-4BB4-8DEE-4ADEEB8FA6E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7B1E-CCED-452D-8D54-A3EE518FC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D2C-5E31-45C1-8FD1-47835E212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18AE1-CE38-4D1B-A83D-FA587957529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0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83EE-506C-4CC6-9B32-B0B0759F4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7B2B-39C0-4C98-925A-403DB61CE6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97C-E7E4-4229-9F61-9832332B4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54090-9DC1-4AB4-BE53-2C158D069A7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13F7-8D4B-4EDA-825F-4389582A0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341A-580D-4CE8-860D-386EA53B84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872EE-5140-43B0-8860-B0D6AEADA3E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7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F3F-E22F-4F2A-AF78-EC34AAC5F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794" y="2602601"/>
            <a:ext cx="6520220" cy="4342503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3F6E7-EDFD-4F01-8F6F-BD3DE1FD4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794" y="6986180"/>
            <a:ext cx="6520220" cy="2283622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550E-D6F5-43A7-BD6F-F585FFADD6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2F4FB-E495-4A87-9EF4-297318A5794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347A-C542-40CB-A679-25ED920FC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1F22-1AD2-4E0A-9DB2-A32F869F8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274B5-8436-4B7D-ADCF-47015F9211F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21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CCA-6B0B-4442-94CF-72BEB9E6B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4955-0627-4998-A096-021AAFEEA2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726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0D0B5-000C-44EC-BAC3-01AB4ADA1D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27084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35B9-11E0-4E21-A14A-21C08D457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EFE66-6168-46B0-A8FF-B807D24BB80A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4B230-CC6C-4605-8A73-8691D71562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9CE6-63F6-4593-BE10-F4D013476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77E4B-D794-4D8C-8950-CB215334226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1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455E-BBCD-4106-820E-9CC24A6B5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555799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E0F2B-3924-4B24-9746-79CA98823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14" y="2559103"/>
            <a:ext cx="3198095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7D6B-BBFE-4529-83D1-65957254EF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714" y="3813276"/>
            <a:ext cx="3198095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1FF-06EE-4F9C-82DB-F3B91C484D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084" y="2559103"/>
            <a:ext cx="3213850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E0B1-EE09-4E3A-89F5-68FCC4EBEC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084" y="3813276"/>
            <a:ext cx="3213850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5264-1B91-4712-AB6B-B96093FC59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97E2E-2C7B-4066-87E7-91AA5E9483FF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AA8A-589B-40DE-B98B-814D916B1F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778F1-46AB-48B5-B35C-F7721ABFC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688CA-6ED7-4981-8BDE-0921773B162E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9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833-9D21-4EA5-BCC8-70AB51359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F2388-E90E-4B24-90A6-41A3ACF89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8F6BD-3C70-43BA-8129-C2C70148668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0C17-ACD6-4129-A4F5-254FC4E5C8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DF4D-8790-45AF-B254-235B1B51AC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F0F2D-F859-4661-96AB-842A730A225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5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7BEF3-AD36-4CD0-96CE-6A126C3206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955BFE-33E2-4976-8003-DD9B72E54489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B1732-BA33-4C97-B7CE-B90FC1A64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216C-CB2C-4877-AB4D-8E90369EB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5BAB1-338E-497D-AD82-47F0F7A64119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45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5A62-79A7-47FC-962A-2748505C8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C9B4-92AF-4542-A3CA-F4525A2399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06B4-71DA-414C-A4B4-065FDC9247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DF92-85CD-4F5D-86D0-819492CA25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05DC5-C872-4FFA-9555-D1D0E4F6A86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690-E229-46E7-8A1D-88D684AAF2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9FC31-2BB2-4018-9621-2DE617A62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D17E1-FA71-4035-A366-B049AD29A9BD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8DD0-6663-43D9-8E65-587323607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6A5B5-A0C0-410A-B3DA-BCEE3024334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 marL="0" indent="0">
              <a:buNone/>
              <a:defRPr sz="264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143CB-3C06-486C-BC1D-A3D2663C0A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0C03-2C92-42C6-988E-1FCE3E0EA6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94FBA-FA66-4949-8DC6-838B653967BB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EA85D-CCEC-48CF-8C71-4A6C8CB89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8250-BF4E-4E46-9F3A-0DA600FD1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A7462-1C8F-4F3F-A6FA-BB347A6C7FB7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48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81A96-F561-418C-AB18-6E288A2AD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726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A662-946F-4D88-B8B1-BA29F79A3C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726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D5C5-2278-4CB9-9492-21DA853CB3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4139" y="9675778"/>
            <a:ext cx="2551386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7833-E4AC-4A0C-865B-6F3B147364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9017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pic>
        <p:nvPicPr>
          <p:cNvPr id="7" name="Image 6" descr="Une image contenant symbole&#10;&#10;Le contenu généré par l’IA peut être incorrect.">
            <a:extLst>
              <a:ext uri="{FF2B5EF4-FFF2-40B4-BE49-F238E27FC236}">
                <a16:creationId xmlns:a16="http://schemas.microsoft.com/office/drawing/2014/main" id="{F3BD9995-D6E0-CED7-EE9D-3D88D3EF1B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5" y="207823"/>
            <a:ext cx="4615753" cy="789537"/>
          </a:xfrm>
          <a:prstGeom prst="rect">
            <a:avLst/>
          </a:prstGeom>
        </p:spPr>
      </p:pic>
      <p:cxnSp>
        <p:nvCxnSpPr>
          <p:cNvPr id="8" name="Connecteur droit 1034">
            <a:extLst>
              <a:ext uri="{FF2B5EF4-FFF2-40B4-BE49-F238E27FC236}">
                <a16:creationId xmlns:a16="http://schemas.microsoft.com/office/drawing/2014/main" id="{F1D5290E-FBB0-DF6A-17F6-4C9D46BA52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831" y="1127984"/>
            <a:ext cx="6840000" cy="1181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75593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37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88988" marR="0" lvl="0" indent="-188988" algn="l" defTabSz="755934" rtl="0" fontAlgn="auto" hangingPunct="1">
        <a:lnSpc>
          <a:spcPct val="90000"/>
        </a:lnSpc>
        <a:spcBef>
          <a:spcPts val="825"/>
        </a:spcBef>
        <a:spcAft>
          <a:spcPts val="0"/>
        </a:spcAft>
        <a:buSzPct val="100000"/>
        <a:buFont typeface="Arial" pitchFamily="34"/>
        <a:buChar char="•"/>
        <a:tabLst/>
        <a:defRPr lang="fr-FR" sz="2315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66955" marR="0" lvl="1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98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944913" marR="0" lvl="2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653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322880" marR="0" lvl="3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700857" marR="0" lvl="4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3.png"/><Relationship Id="rId3" Type="http://schemas.openxmlformats.org/officeDocument/2006/relationships/image" Target="../media/image11.svg"/><Relationship Id="rId21" Type="http://schemas.openxmlformats.org/officeDocument/2006/relationships/image" Target="../media/image25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87">
            <a:extLst>
              <a:ext uri="{FF2B5EF4-FFF2-40B4-BE49-F238E27FC236}">
                <a16:creationId xmlns:a16="http://schemas.microsoft.com/office/drawing/2014/main" id="{F0799F09-2F2D-405E-A22B-1788ED4D1C4E}"/>
              </a:ext>
            </a:extLst>
          </p:cNvPr>
          <p:cNvSpPr/>
          <p:nvPr/>
        </p:nvSpPr>
        <p:spPr>
          <a:xfrm>
            <a:off x="2294254" y="9784691"/>
            <a:ext cx="297116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CHF </a:t>
            </a: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665’000</a:t>
            </a: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.-</a:t>
            </a:r>
          </a:p>
        </p:txBody>
      </p:sp>
      <p:sp>
        <p:nvSpPr>
          <p:cNvPr id="24" name="Rectangle 488">
            <a:extLst>
              <a:ext uri="{FF2B5EF4-FFF2-40B4-BE49-F238E27FC236}">
                <a16:creationId xmlns:a16="http://schemas.microsoft.com/office/drawing/2014/main" id="{3F97B3DD-4B39-45A4-9D0D-4792043D5935}"/>
              </a:ext>
            </a:extLst>
          </p:cNvPr>
          <p:cNvSpPr/>
          <p:nvPr/>
        </p:nvSpPr>
        <p:spPr>
          <a:xfrm>
            <a:off x="1978549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  72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7" name="Rectangle 491">
            <a:extLst>
              <a:ext uri="{FF2B5EF4-FFF2-40B4-BE49-F238E27FC236}">
                <a16:creationId xmlns:a16="http://schemas.microsoft.com/office/drawing/2014/main" id="{6EAFA302-7566-4E18-A682-323EA8E40BBD}"/>
              </a:ext>
            </a:extLst>
          </p:cNvPr>
          <p:cNvSpPr/>
          <p:nvPr/>
        </p:nvSpPr>
        <p:spPr>
          <a:xfrm>
            <a:off x="4858736" y="9704605"/>
            <a:ext cx="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9" name="Freeform 782">
            <a:extLst>
              <a:ext uri="{FF2B5EF4-FFF2-40B4-BE49-F238E27FC236}">
                <a16:creationId xmlns:a16="http://schemas.microsoft.com/office/drawing/2014/main" id="{F8A0347E-EED5-4B84-99BB-B12591A5AC8A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Line 783">
            <a:extLst>
              <a:ext uri="{FF2B5EF4-FFF2-40B4-BE49-F238E27FC236}">
                <a16:creationId xmlns:a16="http://schemas.microsoft.com/office/drawing/2014/main" id="{58A4E779-36BC-4B50-B3CC-FF873A365244}"/>
              </a:ext>
            </a:extLst>
          </p:cNvPr>
          <p:cNvSpPr/>
          <p:nvPr/>
        </p:nvSpPr>
        <p:spPr>
          <a:xfrm flipH="1"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Freeform 785">
            <a:extLst>
              <a:ext uri="{FF2B5EF4-FFF2-40B4-BE49-F238E27FC236}">
                <a16:creationId xmlns:a16="http://schemas.microsoft.com/office/drawing/2014/main" id="{88D770FF-52C2-47CB-9254-08F078F64A67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Rectangle 812">
            <a:extLst>
              <a:ext uri="{FF2B5EF4-FFF2-40B4-BE49-F238E27FC236}">
                <a16:creationId xmlns:a16="http://schemas.microsoft.com/office/drawing/2014/main" id="{37B874A8-A9D9-410F-88D2-6C9C19C1E08F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5" name="ZoneTexte 1036">
            <a:extLst>
              <a:ext uri="{FF2B5EF4-FFF2-40B4-BE49-F238E27FC236}">
                <a16:creationId xmlns:a16="http://schemas.microsoft.com/office/drawing/2014/main" id="{867B2B05-6986-42A0-9205-6D9983656DA8}"/>
              </a:ext>
            </a:extLst>
          </p:cNvPr>
          <p:cNvSpPr txBox="1"/>
          <p:nvPr/>
        </p:nvSpPr>
        <p:spPr>
          <a:xfrm>
            <a:off x="268332" y="1191458"/>
            <a:ext cx="7042062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APPARTEMENT DE 2.5 PIÈCES AU REZ-DE-CHAUSSÉE</a:t>
            </a:r>
          </a:p>
        </p:txBody>
      </p:sp>
      <p:sp>
        <p:nvSpPr>
          <p:cNvPr id="18" name="Rectangle 488">
            <a:extLst>
              <a:ext uri="{FF2B5EF4-FFF2-40B4-BE49-F238E27FC236}">
                <a16:creationId xmlns:a16="http://schemas.microsoft.com/office/drawing/2014/main" id="{4888BC6A-EE46-1BD6-5F83-BE9B546F25A5}"/>
              </a:ext>
            </a:extLst>
          </p:cNvPr>
          <p:cNvSpPr/>
          <p:nvPr/>
        </p:nvSpPr>
        <p:spPr>
          <a:xfrm>
            <a:off x="339487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2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.5 PCES</a:t>
            </a:r>
          </a:p>
        </p:txBody>
      </p:sp>
      <p:sp>
        <p:nvSpPr>
          <p:cNvPr id="20" name="Rectangle 488">
            <a:extLst>
              <a:ext uri="{FF2B5EF4-FFF2-40B4-BE49-F238E27FC236}">
                <a16:creationId xmlns:a16="http://schemas.microsoft.com/office/drawing/2014/main" id="{003069C0-719D-0CC0-3C8C-6D89086592B0}"/>
              </a:ext>
            </a:extLst>
          </p:cNvPr>
          <p:cNvSpPr/>
          <p:nvPr/>
        </p:nvSpPr>
        <p:spPr>
          <a:xfrm>
            <a:off x="472540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100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pic>
        <p:nvPicPr>
          <p:cNvPr id="36" name="Image 35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1AA8B3E-2499-7B7D-8BF5-6D499F50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9" y="1701469"/>
            <a:ext cx="6820948" cy="6820948"/>
          </a:xfrm>
          <a:prstGeom prst="rect">
            <a:avLst/>
          </a:prstGeom>
        </p:spPr>
      </p:pic>
      <p:pic>
        <p:nvPicPr>
          <p:cNvPr id="2" name="Graphic 46">
            <a:extLst>
              <a:ext uri="{FF2B5EF4-FFF2-40B4-BE49-F238E27FC236}">
                <a16:creationId xmlns:a16="http://schemas.microsoft.com/office/drawing/2014/main" id="{DF67FE56-9415-6491-0E6D-30D9E6CE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4254" y="8689040"/>
            <a:ext cx="540000" cy="540000"/>
          </a:xfrm>
          <a:prstGeom prst="rect">
            <a:avLst/>
          </a:prstGeom>
        </p:spPr>
      </p:pic>
      <p:pic>
        <p:nvPicPr>
          <p:cNvPr id="3" name="Graphic 44">
            <a:extLst>
              <a:ext uri="{FF2B5EF4-FFF2-40B4-BE49-F238E27FC236}">
                <a16:creationId xmlns:a16="http://schemas.microsoft.com/office/drawing/2014/main" id="{D8AF7BDC-EFC2-6449-15D0-3742086AC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837" y="8734680"/>
            <a:ext cx="540000" cy="540000"/>
          </a:xfrm>
          <a:prstGeom prst="rect">
            <a:avLst/>
          </a:prstGeom>
        </p:spPr>
      </p:pic>
      <p:pic>
        <p:nvPicPr>
          <p:cNvPr id="5" name="Graphic 42">
            <a:extLst>
              <a:ext uri="{FF2B5EF4-FFF2-40B4-BE49-F238E27FC236}">
                <a16:creationId xmlns:a16="http://schemas.microsoft.com/office/drawing/2014/main" id="{5FB0108E-12CC-F532-CCA3-5081BDED7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8736" y="868904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ciel, maison, bâtiment&#10;&#10;Le contenu généré par l’IA peut être incorrect.">
            <a:extLst>
              <a:ext uri="{FF2B5EF4-FFF2-40B4-BE49-F238E27FC236}">
                <a16:creationId xmlns:a16="http://schemas.microsoft.com/office/drawing/2014/main" id="{7B339EEB-4EA6-182A-EF75-8688D7A4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430" b="4409"/>
          <a:stretch>
            <a:fillRect/>
          </a:stretch>
        </p:blipFill>
        <p:spPr>
          <a:xfrm>
            <a:off x="457200" y="1377493"/>
            <a:ext cx="6796408" cy="52071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 476">
            <a:extLst>
              <a:ext uri="{FF2B5EF4-FFF2-40B4-BE49-F238E27FC236}">
                <a16:creationId xmlns:a16="http://schemas.microsoft.com/office/drawing/2014/main" id="{935A7F37-D479-412F-5339-15C7315BBB25}"/>
              </a:ext>
            </a:extLst>
          </p:cNvPr>
          <p:cNvSpPr/>
          <p:nvPr/>
        </p:nvSpPr>
        <p:spPr>
          <a:xfrm>
            <a:off x="457200" y="6849109"/>
            <a:ext cx="24899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DESCRIPTIF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9" name="ZoneTexte 1035">
            <a:extLst>
              <a:ext uri="{FF2B5EF4-FFF2-40B4-BE49-F238E27FC236}">
                <a16:creationId xmlns:a16="http://schemas.microsoft.com/office/drawing/2014/main" id="{7FDDA034-7F03-F85E-39AC-0AFDE451E56C}"/>
              </a:ext>
            </a:extLst>
          </p:cNvPr>
          <p:cNvSpPr txBox="1"/>
          <p:nvPr/>
        </p:nvSpPr>
        <p:spPr>
          <a:xfrm>
            <a:off x="457200" y="7379827"/>
            <a:ext cx="3174609" cy="300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FR" sz="1200" b="1" dirty="0"/>
              <a:t>Appartement 2.5 pièces à 1040 Echallens, Grand Rue 2.</a:t>
            </a:r>
          </a:p>
          <a:p>
            <a:pPr algn="just"/>
            <a:endParaRPr lang="fr-FR" sz="1200" dirty="0"/>
          </a:p>
          <a:p>
            <a:pPr algn="just"/>
            <a:r>
              <a:rPr lang="fr-CH" sz="1200" dirty="0"/>
              <a:t>Situé en plein cœur du bourg d’Echallens, à seulement 350 mètres de la gare CFF et à proximité immédiate de toutes les commodités, cet appartement allie charme et confort moderne. Intégré dans une bâtisse de caractère comprenant 9 appartements répartis sur trois niveaux hors-sol avec combles, le bien profite d’un cadre authentique. Les boiseries d’origine ainsi que les parties communes ont été soigneusement conservées, apportant une touche de cachet unique. 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 </a:t>
            </a:r>
          </a:p>
        </p:txBody>
      </p:sp>
      <p:sp>
        <p:nvSpPr>
          <p:cNvPr id="10" name="ZoneTexte 1035">
            <a:extLst>
              <a:ext uri="{FF2B5EF4-FFF2-40B4-BE49-F238E27FC236}">
                <a16:creationId xmlns:a16="http://schemas.microsoft.com/office/drawing/2014/main" id="{5F3B44AA-5FC6-7EA0-B3D2-2AD0BC3A2F4D}"/>
              </a:ext>
            </a:extLst>
          </p:cNvPr>
          <p:cNvSpPr txBox="1"/>
          <p:nvPr/>
        </p:nvSpPr>
        <p:spPr>
          <a:xfrm>
            <a:off x="4082104" y="7405227"/>
            <a:ext cx="3174609" cy="22621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CH" sz="1200" dirty="0"/>
              <a:t>Un grand jardin, à l’arrière de la bâtisse, offre un espace privatif verdoyant et calme pour chaque appartement. Rare en plein centre-ville, il constitue un véritable atout, idéal pour les moments de détente, de convivialité, les jeux d’enfants ou les repas en extérieur.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Enfin, pour les amoureux de nature, une multitude de promenades et de sentiers s’offrent à vous dès la sortie de l’appartement. Ce cadre privilégié permet de profiter pleinement des charmes de la campagne tout en bénéficiant du confort urbain. </a:t>
            </a:r>
          </a:p>
        </p:txBody>
      </p:sp>
      <p:sp>
        <p:nvSpPr>
          <p:cNvPr id="2" name="Freeform 782">
            <a:extLst>
              <a:ext uri="{FF2B5EF4-FFF2-40B4-BE49-F238E27FC236}">
                <a16:creationId xmlns:a16="http://schemas.microsoft.com/office/drawing/2014/main" id="{C91A4157-7C19-A3C0-CF9E-6D44089BF001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785">
            <a:extLst>
              <a:ext uri="{FF2B5EF4-FFF2-40B4-BE49-F238E27FC236}">
                <a16:creationId xmlns:a16="http://schemas.microsoft.com/office/drawing/2014/main" id="{11EC2446-68D7-B70C-415A-42EED612F702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27EB53E2-F882-4807-D441-CCE91B299683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" name="Forme libre 6">
            <a:extLst>
              <a:ext uri="{FF2B5EF4-FFF2-40B4-BE49-F238E27FC236}">
                <a16:creationId xmlns:a16="http://schemas.microsoft.com/office/drawing/2014/main" id="{4BFE13FD-AA95-7AE9-6B07-C92C10FAF228}"/>
              </a:ext>
            </a:extLst>
          </p:cNvPr>
          <p:cNvSpPr/>
          <p:nvPr/>
        </p:nvSpPr>
        <p:spPr>
          <a:xfrm rot="21417542">
            <a:off x="3784777" y="4593871"/>
            <a:ext cx="2296067" cy="1324468"/>
          </a:xfrm>
          <a:custGeom>
            <a:avLst/>
            <a:gdLst>
              <a:gd name="connsiteX0" fmla="*/ 74863 w 2876884"/>
              <a:gd name="connsiteY0" fmla="*/ 32084 h 935789"/>
              <a:gd name="connsiteX1" fmla="*/ 0 w 2876884"/>
              <a:gd name="connsiteY1" fmla="*/ 42779 h 935789"/>
              <a:gd name="connsiteX2" fmla="*/ 10695 w 2876884"/>
              <a:gd name="connsiteY2" fmla="*/ 513347 h 935789"/>
              <a:gd name="connsiteX3" fmla="*/ 2160337 w 2876884"/>
              <a:gd name="connsiteY3" fmla="*/ 935789 h 935789"/>
              <a:gd name="connsiteX4" fmla="*/ 2876884 w 2876884"/>
              <a:gd name="connsiteY4" fmla="*/ 368968 h 935789"/>
              <a:gd name="connsiteX5" fmla="*/ 2876884 w 2876884"/>
              <a:gd name="connsiteY5" fmla="*/ 0 h 935789"/>
              <a:gd name="connsiteX6" fmla="*/ 2299369 w 2876884"/>
              <a:gd name="connsiteY6" fmla="*/ 310147 h 935789"/>
              <a:gd name="connsiteX7" fmla="*/ 74863 w 2876884"/>
              <a:gd name="connsiteY7" fmla="*/ 32084 h 9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6884" h="935789">
                <a:moveTo>
                  <a:pt x="74863" y="32084"/>
                </a:moveTo>
                <a:lnTo>
                  <a:pt x="0" y="42779"/>
                </a:lnTo>
                <a:lnTo>
                  <a:pt x="10695" y="513347"/>
                </a:lnTo>
                <a:lnTo>
                  <a:pt x="2160337" y="935789"/>
                </a:lnTo>
                <a:lnTo>
                  <a:pt x="2876884" y="368968"/>
                </a:lnTo>
                <a:lnTo>
                  <a:pt x="2876884" y="0"/>
                </a:lnTo>
                <a:lnTo>
                  <a:pt x="2299369" y="310147"/>
                </a:lnTo>
                <a:lnTo>
                  <a:pt x="74863" y="32084"/>
                </a:lnTo>
                <a:close/>
              </a:path>
            </a:pathLst>
          </a:custGeom>
          <a:solidFill>
            <a:srgbClr val="7030A0">
              <a:alpha val="345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7">
            <a:extLst>
              <a:ext uri="{FF2B5EF4-FFF2-40B4-BE49-F238E27FC236}">
                <a16:creationId xmlns:a16="http://schemas.microsoft.com/office/drawing/2014/main" id="{C4150AEE-6355-4834-A4EF-9C36C6DACFD5}"/>
              </a:ext>
            </a:extLst>
          </p:cNvPr>
          <p:cNvSpPr/>
          <p:nvPr/>
        </p:nvSpPr>
        <p:spPr>
          <a:xfrm>
            <a:off x="457200" y="6450414"/>
            <a:ext cx="263007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APPARTEMENT – LOT 2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0" name="Freeform 785">
            <a:extLst>
              <a:ext uri="{FF2B5EF4-FFF2-40B4-BE49-F238E27FC236}">
                <a16:creationId xmlns:a16="http://schemas.microsoft.com/office/drawing/2014/main" id="{A275A657-D692-4520-8547-C262D4B48310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D9D66907-919E-4EF4-A943-A3D0C0DF5590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8" name="ZoneTexte 1036">
            <a:extLst>
              <a:ext uri="{FF2B5EF4-FFF2-40B4-BE49-F238E27FC236}">
                <a16:creationId xmlns:a16="http://schemas.microsoft.com/office/drawing/2014/main" id="{17A9769D-785A-16FA-5435-E82CD57D97F0}"/>
              </a:ext>
            </a:extLst>
          </p:cNvPr>
          <p:cNvSpPr txBox="1"/>
          <p:nvPr/>
        </p:nvSpPr>
        <p:spPr>
          <a:xfrm>
            <a:off x="457200" y="6869616"/>
            <a:ext cx="3171504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200" dirty="0"/>
              <a:t>L’appartement de </a:t>
            </a:r>
            <a:r>
              <a:rPr lang="fr-CH" sz="1200"/>
              <a:t>2.5 pièces, situé </a:t>
            </a:r>
            <a:r>
              <a:rPr lang="fr-CH" sz="1200" dirty="0"/>
              <a:t>au rez-de-chaussée, </a:t>
            </a:r>
            <a:r>
              <a:rPr lang="fr-FR" altLang="fr-FR" sz="1200" dirty="0"/>
              <a:t>se constitue d’une cuisine ouverte sur un grand espace salon/salle à manger, d’une chambre spacieuse et une salle de bain.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algn="just"/>
            <a:r>
              <a:rPr lang="fr-CH" sz="1200" dirty="0"/>
              <a:t>Grâce à son agencement bien pensé et à ses volumes harmonieux, il offre un cadre de vie à la fois confortable et convivial. Ce logement constitue le choix idéal pour une personne seule ou un couple souhaitant profiter d’espaces agréables et faciles à aménager.</a:t>
            </a:r>
          </a:p>
        </p:txBody>
      </p:sp>
      <p:pic>
        <p:nvPicPr>
          <p:cNvPr id="12" name="Image 11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D4CD603-C6F7-60FA-E531-8ECEFFA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r="1523" b="18954"/>
          <a:stretch>
            <a:fillRect/>
          </a:stretch>
        </p:blipFill>
        <p:spPr>
          <a:xfrm>
            <a:off x="457200" y="1337660"/>
            <a:ext cx="6692900" cy="4984265"/>
          </a:xfrm>
          <a:prstGeom prst="rect">
            <a:avLst/>
          </a:prstGeom>
        </p:spPr>
      </p:pic>
      <p:sp>
        <p:nvSpPr>
          <p:cNvPr id="13" name="ZoneTexte 1036">
            <a:extLst>
              <a:ext uri="{FF2B5EF4-FFF2-40B4-BE49-F238E27FC236}">
                <a16:creationId xmlns:a16="http://schemas.microsoft.com/office/drawing/2014/main" id="{14A8E9D1-DA67-7DF5-C2F2-A0C25651C1E4}"/>
              </a:ext>
            </a:extLst>
          </p:cNvPr>
          <p:cNvSpPr txBox="1"/>
          <p:nvPr/>
        </p:nvSpPr>
        <p:spPr>
          <a:xfrm>
            <a:off x="4082104" y="6869616"/>
            <a:ext cx="317150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De plus, le bien </a:t>
            </a:r>
            <a:r>
              <a:rPr lang="fr-CH" sz="1200" dirty="0"/>
              <a:t>dispose d’un accès direct à un agréable espace extérieur, un jardin privatif d’environ 100 m². Cet espace verdoyant constitue un véritable atout de ce logement, offrant luminosité et qualité de vie supplémentaire.</a:t>
            </a:r>
            <a:endParaRPr lang="fr-FR" alt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C6F9-D826-40EC-5081-E3107137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4">
            <a:extLst>
              <a:ext uri="{FF2B5EF4-FFF2-40B4-BE49-F238E27FC236}">
                <a16:creationId xmlns:a16="http://schemas.microsoft.com/office/drawing/2014/main" id="{7E713E4D-B456-08FD-6ECF-8076669CE6A3}"/>
              </a:ext>
            </a:extLst>
          </p:cNvPr>
          <p:cNvSpPr/>
          <p:nvPr/>
        </p:nvSpPr>
        <p:spPr>
          <a:xfrm>
            <a:off x="586880" y="1800225"/>
            <a:ext cx="826316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Centre 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4" name="Rectangle 556">
            <a:extLst>
              <a:ext uri="{FF2B5EF4-FFF2-40B4-BE49-F238E27FC236}">
                <a16:creationId xmlns:a16="http://schemas.microsoft.com/office/drawing/2014/main" id="{AD5A81D1-1A2F-EED0-CDB9-3E72D1A55F95}"/>
              </a:ext>
            </a:extLst>
          </p:cNvPr>
          <p:cNvSpPr/>
          <p:nvPr/>
        </p:nvSpPr>
        <p:spPr>
          <a:xfrm>
            <a:off x="3915395" y="4128552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5" name="Rectangle 559">
            <a:extLst>
              <a:ext uri="{FF2B5EF4-FFF2-40B4-BE49-F238E27FC236}">
                <a16:creationId xmlns:a16="http://schemas.microsoft.com/office/drawing/2014/main" id="{7ED8691C-474A-E74C-8289-195FF895CF91}"/>
              </a:ext>
            </a:extLst>
          </p:cNvPr>
          <p:cNvSpPr/>
          <p:nvPr/>
        </p:nvSpPr>
        <p:spPr>
          <a:xfrm>
            <a:off x="1129955" y="1389065"/>
            <a:ext cx="123328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SITUATION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6" name="Rectangle 560">
            <a:extLst>
              <a:ext uri="{FF2B5EF4-FFF2-40B4-BE49-F238E27FC236}">
                <a16:creationId xmlns:a16="http://schemas.microsoft.com/office/drawing/2014/main" id="{7CF9B44F-B41E-8EC1-417A-05E9AEF74F90}"/>
              </a:ext>
            </a:extLst>
          </p:cNvPr>
          <p:cNvSpPr/>
          <p:nvPr/>
        </p:nvSpPr>
        <p:spPr>
          <a:xfrm>
            <a:off x="1128323" y="2511631"/>
            <a:ext cx="436017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SOL</a:t>
            </a:r>
          </a:p>
        </p:txBody>
      </p:sp>
      <p:sp>
        <p:nvSpPr>
          <p:cNvPr id="7" name="Rectangle 561">
            <a:extLst>
              <a:ext uri="{FF2B5EF4-FFF2-40B4-BE49-F238E27FC236}">
                <a16:creationId xmlns:a16="http://schemas.microsoft.com/office/drawing/2014/main" id="{63569CA8-0613-AD51-A442-5B830EC554CF}"/>
              </a:ext>
            </a:extLst>
          </p:cNvPr>
          <p:cNvSpPr/>
          <p:nvPr/>
        </p:nvSpPr>
        <p:spPr>
          <a:xfrm>
            <a:off x="1093761" y="3711037"/>
            <a:ext cx="209512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ENVIRONNEMENT</a:t>
            </a:r>
          </a:p>
        </p:txBody>
      </p:sp>
      <p:sp>
        <p:nvSpPr>
          <p:cNvPr id="8" name="Rectangle 562">
            <a:extLst>
              <a:ext uri="{FF2B5EF4-FFF2-40B4-BE49-F238E27FC236}">
                <a16:creationId xmlns:a16="http://schemas.microsoft.com/office/drawing/2014/main" id="{EAA7A73E-AFB8-8482-DA34-51FFA1C2205F}"/>
              </a:ext>
            </a:extLst>
          </p:cNvPr>
          <p:cNvSpPr/>
          <p:nvPr/>
        </p:nvSpPr>
        <p:spPr>
          <a:xfrm>
            <a:off x="1128323" y="4856680"/>
            <a:ext cx="104034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PARKING</a:t>
            </a:r>
          </a:p>
        </p:txBody>
      </p:sp>
      <p:sp>
        <p:nvSpPr>
          <p:cNvPr id="9" name="Rectangle 563">
            <a:extLst>
              <a:ext uri="{FF2B5EF4-FFF2-40B4-BE49-F238E27FC236}">
                <a16:creationId xmlns:a16="http://schemas.microsoft.com/office/drawing/2014/main" id="{5970B4CF-A939-9E09-AC53-3986913B748B}"/>
              </a:ext>
            </a:extLst>
          </p:cNvPr>
          <p:cNvSpPr/>
          <p:nvPr/>
        </p:nvSpPr>
        <p:spPr>
          <a:xfrm>
            <a:off x="4398465" y="1389065"/>
            <a:ext cx="139621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EXPOSITION</a:t>
            </a:r>
          </a:p>
        </p:txBody>
      </p:sp>
      <p:sp>
        <p:nvSpPr>
          <p:cNvPr id="10" name="Rectangle 564">
            <a:extLst>
              <a:ext uri="{FF2B5EF4-FFF2-40B4-BE49-F238E27FC236}">
                <a16:creationId xmlns:a16="http://schemas.microsoft.com/office/drawing/2014/main" id="{9BBF2F2E-3338-7070-E6B0-2B8E9AB72282}"/>
              </a:ext>
            </a:extLst>
          </p:cNvPr>
          <p:cNvSpPr/>
          <p:nvPr/>
        </p:nvSpPr>
        <p:spPr>
          <a:xfrm>
            <a:off x="4421431" y="2521148"/>
            <a:ext cx="109966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SÉCURITÉ</a:t>
            </a:r>
          </a:p>
        </p:txBody>
      </p:sp>
      <p:sp>
        <p:nvSpPr>
          <p:cNvPr id="11" name="Rectangle 565">
            <a:extLst>
              <a:ext uri="{FF2B5EF4-FFF2-40B4-BE49-F238E27FC236}">
                <a16:creationId xmlns:a16="http://schemas.microsoft.com/office/drawing/2014/main" id="{B536911A-A9BE-72B6-EA44-37F930CCF54E}"/>
              </a:ext>
            </a:extLst>
          </p:cNvPr>
          <p:cNvSpPr/>
          <p:nvPr/>
        </p:nvSpPr>
        <p:spPr>
          <a:xfrm>
            <a:off x="4421431" y="3695398"/>
            <a:ext cx="479298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VUE</a:t>
            </a:r>
          </a:p>
        </p:txBody>
      </p:sp>
      <p:sp>
        <p:nvSpPr>
          <p:cNvPr id="12" name="Rectangle 566">
            <a:extLst>
              <a:ext uri="{FF2B5EF4-FFF2-40B4-BE49-F238E27FC236}">
                <a16:creationId xmlns:a16="http://schemas.microsoft.com/office/drawing/2014/main" id="{A98432BB-E76A-C9D0-FC68-84F4EA51B4D9}"/>
              </a:ext>
            </a:extLst>
          </p:cNvPr>
          <p:cNvSpPr/>
          <p:nvPr/>
        </p:nvSpPr>
        <p:spPr>
          <a:xfrm>
            <a:off x="4380042" y="4869527"/>
            <a:ext cx="125675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/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EXTÉRIEUR</a:t>
            </a:r>
          </a:p>
        </p:txBody>
      </p:sp>
      <p:sp>
        <p:nvSpPr>
          <p:cNvPr id="13" name="Rectangle 777">
            <a:extLst>
              <a:ext uri="{FF2B5EF4-FFF2-40B4-BE49-F238E27FC236}">
                <a16:creationId xmlns:a16="http://schemas.microsoft.com/office/drawing/2014/main" id="{B75F1434-CA76-972A-BF52-B044098B1322}"/>
              </a:ext>
            </a:extLst>
          </p:cNvPr>
          <p:cNvSpPr/>
          <p:nvPr/>
        </p:nvSpPr>
        <p:spPr>
          <a:xfrm>
            <a:off x="600225" y="5343886"/>
            <a:ext cx="2825591" cy="2154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latin typeface="Calibri (Corps)"/>
              </a:rPr>
              <a:t>Garage sous terrain en sus ou macaron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 (Corps)"/>
            </a:endParaRPr>
          </a:p>
        </p:txBody>
      </p:sp>
      <p:sp>
        <p:nvSpPr>
          <p:cNvPr id="16" name="Rectangle 556">
            <a:extLst>
              <a:ext uri="{FF2B5EF4-FFF2-40B4-BE49-F238E27FC236}">
                <a16:creationId xmlns:a16="http://schemas.microsoft.com/office/drawing/2014/main" id="{39BC52DA-CF0F-E8B7-0A17-B001D55AB8CB}"/>
              </a:ext>
            </a:extLst>
          </p:cNvPr>
          <p:cNvSpPr/>
          <p:nvPr/>
        </p:nvSpPr>
        <p:spPr>
          <a:xfrm>
            <a:off x="3939921" y="1800225"/>
            <a:ext cx="963021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Sud / Sud-Est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7" name="Rectangle 556">
            <a:extLst>
              <a:ext uri="{FF2B5EF4-FFF2-40B4-BE49-F238E27FC236}">
                <a16:creationId xmlns:a16="http://schemas.microsoft.com/office/drawing/2014/main" id="{3ED04612-06E0-EBE0-570B-25E50574B58A}"/>
              </a:ext>
            </a:extLst>
          </p:cNvPr>
          <p:cNvSpPr/>
          <p:nvPr/>
        </p:nvSpPr>
        <p:spPr>
          <a:xfrm>
            <a:off x="3924720" y="2952481"/>
            <a:ext cx="5931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-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8" name="Rectangle 556">
            <a:extLst>
              <a:ext uri="{FF2B5EF4-FFF2-40B4-BE49-F238E27FC236}">
                <a16:creationId xmlns:a16="http://schemas.microsoft.com/office/drawing/2014/main" id="{D009BCAD-4F6D-97ED-42D4-2B75BE84EE0A}"/>
              </a:ext>
            </a:extLst>
          </p:cNvPr>
          <p:cNvSpPr/>
          <p:nvPr/>
        </p:nvSpPr>
        <p:spPr>
          <a:xfrm>
            <a:off x="571679" y="2961232"/>
            <a:ext cx="143148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Carrelage</a:t>
            </a:r>
            <a:r>
              <a:rPr lang="fr-FR" sz="1400" kern="0" dirty="0">
                <a:solidFill>
                  <a:srgbClr val="000000"/>
                </a:solidFill>
              </a:rPr>
              <a:t> / </a:t>
            </a: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Parquet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9" name="Rectangle 556">
            <a:extLst>
              <a:ext uri="{FF2B5EF4-FFF2-40B4-BE49-F238E27FC236}">
                <a16:creationId xmlns:a16="http://schemas.microsoft.com/office/drawing/2014/main" id="{85C15A2F-0B9F-E256-3A7B-A3BD58AFA33F}"/>
              </a:ext>
            </a:extLst>
          </p:cNvPr>
          <p:cNvSpPr/>
          <p:nvPr/>
        </p:nvSpPr>
        <p:spPr>
          <a:xfrm>
            <a:off x="600695" y="4125369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0" name="Rectangle 777">
            <a:extLst>
              <a:ext uri="{FF2B5EF4-FFF2-40B4-BE49-F238E27FC236}">
                <a16:creationId xmlns:a16="http://schemas.microsoft.com/office/drawing/2014/main" id="{45095CEE-8A69-DEFE-5226-B7921264150E}"/>
              </a:ext>
            </a:extLst>
          </p:cNvPr>
          <p:cNvSpPr/>
          <p:nvPr/>
        </p:nvSpPr>
        <p:spPr>
          <a:xfrm>
            <a:off x="3884006" y="5343886"/>
            <a:ext cx="1077987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Jardin arborisé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F433BA1-B3BC-D6B3-3CA6-9336B4A89B03}"/>
              </a:ext>
            </a:extLst>
          </p:cNvPr>
          <p:cNvCxnSpPr>
            <a:cxnSpLocks/>
          </p:cNvCxnSpPr>
          <p:nvPr/>
        </p:nvCxnSpPr>
        <p:spPr>
          <a:xfrm>
            <a:off x="586880" y="2227097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DB99544-D98A-EA43-5BC3-48DCC5D08CFA}"/>
              </a:ext>
            </a:extLst>
          </p:cNvPr>
          <p:cNvCxnSpPr>
            <a:cxnSpLocks/>
          </p:cNvCxnSpPr>
          <p:nvPr/>
        </p:nvCxnSpPr>
        <p:spPr>
          <a:xfrm>
            <a:off x="607230" y="3373754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13BF9BC-7539-54D2-5EC6-A06F33DBC918}"/>
              </a:ext>
            </a:extLst>
          </p:cNvPr>
          <p:cNvCxnSpPr>
            <a:cxnSpLocks/>
          </p:cNvCxnSpPr>
          <p:nvPr/>
        </p:nvCxnSpPr>
        <p:spPr>
          <a:xfrm>
            <a:off x="618648" y="4586712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642D24E-C896-D1D6-32A9-27F0DAA8F84C}"/>
              </a:ext>
            </a:extLst>
          </p:cNvPr>
          <p:cNvCxnSpPr>
            <a:cxnSpLocks/>
          </p:cNvCxnSpPr>
          <p:nvPr/>
        </p:nvCxnSpPr>
        <p:spPr>
          <a:xfrm>
            <a:off x="607230" y="5794756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92">
            <a:extLst>
              <a:ext uri="{FF2B5EF4-FFF2-40B4-BE49-F238E27FC236}">
                <a16:creationId xmlns:a16="http://schemas.microsoft.com/office/drawing/2014/main" id="{A38EFE9A-51EA-EAEB-238A-17A61987D21E}"/>
              </a:ext>
            </a:extLst>
          </p:cNvPr>
          <p:cNvSpPr/>
          <p:nvPr/>
        </p:nvSpPr>
        <p:spPr>
          <a:xfrm>
            <a:off x="600225" y="6503341"/>
            <a:ext cx="5950594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habitable	</a:t>
            </a:r>
            <a:r>
              <a:rPr lang="fr-FR" sz="1400" dirty="0">
                <a:solidFill>
                  <a:srgbClr val="000000"/>
                </a:solidFill>
              </a:rPr>
              <a:t>72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pondérée	</a:t>
            </a:r>
            <a:r>
              <a:rPr lang="fr-FR" sz="1400" dirty="0">
                <a:solidFill>
                  <a:srgbClr val="000000"/>
                </a:solidFill>
              </a:rPr>
              <a:t>82.6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Jardin	100 m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Cave	6 m²</a:t>
            </a:r>
          </a:p>
        </p:txBody>
      </p:sp>
      <p:sp>
        <p:nvSpPr>
          <p:cNvPr id="21" name="Rectangle 477">
            <a:extLst>
              <a:ext uri="{FF2B5EF4-FFF2-40B4-BE49-F238E27FC236}">
                <a16:creationId xmlns:a16="http://schemas.microsoft.com/office/drawing/2014/main" id="{77D81BE9-7518-0943-7C05-049269EEEC2E}"/>
              </a:ext>
            </a:extLst>
          </p:cNvPr>
          <p:cNvSpPr/>
          <p:nvPr/>
        </p:nvSpPr>
        <p:spPr>
          <a:xfrm>
            <a:off x="1093761" y="8130302"/>
            <a:ext cx="225324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CARACTERISTIQUES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22" name="Rectangle 500">
            <a:extLst>
              <a:ext uri="{FF2B5EF4-FFF2-40B4-BE49-F238E27FC236}">
                <a16:creationId xmlns:a16="http://schemas.microsoft.com/office/drawing/2014/main" id="{2EA9FE2C-2497-69FD-6CC9-C9CEC8CCE308}"/>
              </a:ext>
            </a:extLst>
          </p:cNvPr>
          <p:cNvSpPr/>
          <p:nvPr/>
        </p:nvSpPr>
        <p:spPr>
          <a:xfrm>
            <a:off x="628823" y="8660599"/>
            <a:ext cx="6347840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Année de construction	1750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Année de rénovation	2025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Energie(s)	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Chauffage	Radiateurs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699C25-784E-61C5-354C-8F9DA79C0F76}"/>
              </a:ext>
            </a:extLst>
          </p:cNvPr>
          <p:cNvCxnSpPr>
            <a:cxnSpLocks/>
          </p:cNvCxnSpPr>
          <p:nvPr/>
        </p:nvCxnSpPr>
        <p:spPr>
          <a:xfrm>
            <a:off x="615183" y="7892869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2">
            <a:extLst>
              <a:ext uri="{FF2B5EF4-FFF2-40B4-BE49-F238E27FC236}">
                <a16:creationId xmlns:a16="http://schemas.microsoft.com/office/drawing/2014/main" id="{C6E875F0-0FE9-D324-EDC0-79CA1E34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61" y="1232497"/>
            <a:ext cx="540000" cy="540000"/>
          </a:xfrm>
          <a:prstGeom prst="rect">
            <a:avLst/>
          </a:prstGeom>
        </p:spPr>
      </p:pic>
      <p:pic>
        <p:nvPicPr>
          <p:cNvPr id="33" name="Graphic 36">
            <a:extLst>
              <a:ext uri="{FF2B5EF4-FFF2-40B4-BE49-F238E27FC236}">
                <a16:creationId xmlns:a16="http://schemas.microsoft.com/office/drawing/2014/main" id="{3468BC74-2AD8-655C-56CD-4B11DB0A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069" y="2419244"/>
            <a:ext cx="540000" cy="540000"/>
          </a:xfrm>
          <a:prstGeom prst="rect">
            <a:avLst/>
          </a:prstGeom>
        </p:spPr>
      </p:pic>
      <p:pic>
        <p:nvPicPr>
          <p:cNvPr id="35" name="Graphic 39">
            <a:extLst>
              <a:ext uri="{FF2B5EF4-FFF2-40B4-BE49-F238E27FC236}">
                <a16:creationId xmlns:a16="http://schemas.microsoft.com/office/drawing/2014/main" id="{9926AB43-CFB3-C369-137E-DC9C36D7D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761" y="3577379"/>
            <a:ext cx="540000" cy="540000"/>
          </a:xfrm>
          <a:prstGeom prst="rect">
            <a:avLst/>
          </a:prstGeom>
        </p:spPr>
      </p:pic>
      <p:pic>
        <p:nvPicPr>
          <p:cNvPr id="37" name="Graphic 50">
            <a:extLst>
              <a:ext uri="{FF2B5EF4-FFF2-40B4-BE49-F238E27FC236}">
                <a16:creationId xmlns:a16="http://schemas.microsoft.com/office/drawing/2014/main" id="{51661909-9BFF-A96A-E06B-5AA49E436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393" y="1267547"/>
            <a:ext cx="486480" cy="540000"/>
          </a:xfrm>
          <a:prstGeom prst="rect">
            <a:avLst/>
          </a:prstGeom>
        </p:spPr>
      </p:pic>
      <p:pic>
        <p:nvPicPr>
          <p:cNvPr id="39" name="Graphic 52">
            <a:extLst>
              <a:ext uri="{FF2B5EF4-FFF2-40B4-BE49-F238E27FC236}">
                <a16:creationId xmlns:a16="http://schemas.microsoft.com/office/drawing/2014/main" id="{A5C8C4A8-22C6-CFE6-71CF-1F100725D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5752" y="2428599"/>
            <a:ext cx="540000" cy="540000"/>
          </a:xfrm>
          <a:prstGeom prst="rect">
            <a:avLst/>
          </a:prstGeom>
        </p:spPr>
      </p:pic>
      <p:pic>
        <p:nvPicPr>
          <p:cNvPr id="40" name="Graphic 54">
            <a:extLst>
              <a:ext uri="{FF2B5EF4-FFF2-40B4-BE49-F238E27FC236}">
                <a16:creationId xmlns:a16="http://schemas.microsoft.com/office/drawing/2014/main" id="{53F24A7C-AF36-B56C-E724-85AB4AE9D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0755" y="3537235"/>
            <a:ext cx="540000" cy="540000"/>
          </a:xfrm>
          <a:prstGeom prst="rect">
            <a:avLst/>
          </a:prstGeom>
        </p:spPr>
      </p:pic>
      <p:pic>
        <p:nvPicPr>
          <p:cNvPr id="41" name="Graphic 56">
            <a:extLst>
              <a:ext uri="{FF2B5EF4-FFF2-40B4-BE49-F238E27FC236}">
                <a16:creationId xmlns:a16="http://schemas.microsoft.com/office/drawing/2014/main" id="{1CA397FE-B763-867C-BADF-4CBC4A7F3F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1873" y="4726376"/>
            <a:ext cx="540000" cy="540000"/>
          </a:xfrm>
          <a:prstGeom prst="rect">
            <a:avLst/>
          </a:prstGeom>
        </p:spPr>
      </p:pic>
      <p:pic>
        <p:nvPicPr>
          <p:cNvPr id="43" name="Graphic 44">
            <a:extLst>
              <a:ext uri="{FF2B5EF4-FFF2-40B4-BE49-F238E27FC236}">
                <a16:creationId xmlns:a16="http://schemas.microsoft.com/office/drawing/2014/main" id="{557F7645-BBC9-E90C-6CA8-FD6AEB8DB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8323" y="4745035"/>
            <a:ext cx="540000" cy="54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28B69D9-C98F-ED3A-9A3A-EC51053D07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348" y="5920894"/>
            <a:ext cx="540000" cy="540000"/>
          </a:xfrm>
          <a:prstGeom prst="rect">
            <a:avLst/>
          </a:prstGeom>
        </p:spPr>
      </p:pic>
      <p:pic>
        <p:nvPicPr>
          <p:cNvPr id="48" name="Graphic 48">
            <a:extLst>
              <a:ext uri="{FF2B5EF4-FFF2-40B4-BE49-F238E27FC236}">
                <a16:creationId xmlns:a16="http://schemas.microsoft.com/office/drawing/2014/main" id="{75EFF595-F9C1-0D77-3D82-402D7FD528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225" y="8012701"/>
            <a:ext cx="540000" cy="540000"/>
          </a:xfrm>
          <a:prstGeom prst="rect">
            <a:avLst/>
          </a:prstGeom>
        </p:spPr>
      </p:pic>
      <p:sp>
        <p:nvSpPr>
          <p:cNvPr id="49" name="Rectangle 562">
            <a:extLst>
              <a:ext uri="{FF2B5EF4-FFF2-40B4-BE49-F238E27FC236}">
                <a16:creationId xmlns:a16="http://schemas.microsoft.com/office/drawing/2014/main" id="{E11DD1C6-6CA3-CDDF-CF6E-BF9865E09E83}"/>
              </a:ext>
            </a:extLst>
          </p:cNvPr>
          <p:cNvSpPr/>
          <p:nvPr/>
        </p:nvSpPr>
        <p:spPr>
          <a:xfrm>
            <a:off x="1099128" y="6010083"/>
            <a:ext cx="117660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SURFACES</a:t>
            </a:r>
          </a:p>
        </p:txBody>
      </p:sp>
    </p:spTree>
    <p:extLst>
      <p:ext uri="{BB962C8B-B14F-4D97-AF65-F5344CB8AC3E}">
        <p14:creationId xmlns:p14="http://schemas.microsoft.com/office/powerpoint/2010/main" val="416617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67">
            <a:extLst>
              <a:ext uri="{FF2B5EF4-FFF2-40B4-BE49-F238E27FC236}">
                <a16:creationId xmlns:a16="http://schemas.microsoft.com/office/drawing/2014/main" id="{DC54FFF6-1F75-47DC-AE65-C5051A099CB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68">
            <a:extLst>
              <a:ext uri="{FF2B5EF4-FFF2-40B4-BE49-F238E27FC236}">
                <a16:creationId xmlns:a16="http://schemas.microsoft.com/office/drawing/2014/main" id="{291F857D-159A-4C5A-963C-6120794D7E0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470">
            <a:extLst>
              <a:ext uri="{FF2B5EF4-FFF2-40B4-BE49-F238E27FC236}">
                <a16:creationId xmlns:a16="http://schemas.microsoft.com/office/drawing/2014/main" id="{9F6DC1FC-DBA9-43EA-88E1-33821E931AAA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471">
            <a:extLst>
              <a:ext uri="{FF2B5EF4-FFF2-40B4-BE49-F238E27FC236}">
                <a16:creationId xmlns:a16="http://schemas.microsoft.com/office/drawing/2014/main" id="{2E405E87-210C-43EF-A071-2967C1BDED7F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Freeform 473">
            <a:extLst>
              <a:ext uri="{FF2B5EF4-FFF2-40B4-BE49-F238E27FC236}">
                <a16:creationId xmlns:a16="http://schemas.microsoft.com/office/drawing/2014/main" id="{832828C1-2D86-412A-A958-575F8ED512FC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474">
            <a:extLst>
              <a:ext uri="{FF2B5EF4-FFF2-40B4-BE49-F238E27FC236}">
                <a16:creationId xmlns:a16="http://schemas.microsoft.com/office/drawing/2014/main" id="{78DFB122-8B50-4690-9D50-FCF061501A7B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E60FB5-E383-4A25-9239-77C466664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1" y="1968168"/>
            <a:ext cx="6791631" cy="4278428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96CA-D4FD-D364-5D7B-9DA79C58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85">
            <a:extLst>
              <a:ext uri="{FF2B5EF4-FFF2-40B4-BE49-F238E27FC236}">
                <a16:creationId xmlns:a16="http://schemas.microsoft.com/office/drawing/2014/main" id="{5D9C68E4-563D-BCC9-A9B5-F75941BF5F5E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138A6779-1782-E7F7-0FA7-74EB9A978AD3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5" name="ZoneTexte 1036">
            <a:extLst>
              <a:ext uri="{FF2B5EF4-FFF2-40B4-BE49-F238E27FC236}">
                <a16:creationId xmlns:a16="http://schemas.microsoft.com/office/drawing/2014/main" id="{1D746B68-8164-FD62-8C5A-3619EF469645}"/>
              </a:ext>
            </a:extLst>
          </p:cNvPr>
          <p:cNvSpPr txBox="1"/>
          <p:nvPr/>
        </p:nvSpPr>
        <p:spPr>
          <a:xfrm>
            <a:off x="457200" y="6346731"/>
            <a:ext cx="6776533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Rez-de-chaussée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78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72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55 m</a:t>
            </a:r>
            <a:r>
              <a:rPr lang="fr-FR" sz="1400" baseline="30000" dirty="0"/>
              <a:t>2</a:t>
            </a:r>
            <a:r>
              <a:rPr lang="fr-FR" sz="1400" dirty="0"/>
              <a:t>, jardin de 87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grenier de 33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b="1" u="sng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64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97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grenier de 78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ème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82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grenier de 6 m</a:t>
            </a:r>
            <a:r>
              <a:rPr lang="fr-FR" sz="1400" baseline="30000" dirty="0"/>
              <a:t>2</a:t>
            </a:r>
            <a:endParaRPr lang="fr-FR" sz="1400" b="1" u="sng" dirty="0"/>
          </a:p>
        </p:txBody>
      </p:sp>
      <p:sp>
        <p:nvSpPr>
          <p:cNvPr id="56" name="Rectangle 523">
            <a:extLst>
              <a:ext uri="{FF2B5EF4-FFF2-40B4-BE49-F238E27FC236}">
                <a16:creationId xmlns:a16="http://schemas.microsoft.com/office/drawing/2014/main" id="{5BD96DBC-EDB4-464A-875C-0CDD743C5E26}"/>
              </a:ext>
            </a:extLst>
          </p:cNvPr>
          <p:cNvSpPr/>
          <p:nvPr/>
        </p:nvSpPr>
        <p:spPr>
          <a:xfrm>
            <a:off x="457200" y="5740214"/>
            <a:ext cx="1505221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 pitchFamily="34"/>
              </a:rPr>
              <a:t>IMMEUBLE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 pitchFamily="34"/>
            </a:endParaRPr>
          </a:p>
        </p:txBody>
      </p:sp>
      <p:pic>
        <p:nvPicPr>
          <p:cNvPr id="14" name="Image 13" descr="Une image contenant plein air, bâtiment, fenêtre, ciel&#10;&#10;Le contenu généré par l’IA peut être incorrect.">
            <a:extLst>
              <a:ext uri="{FF2B5EF4-FFF2-40B4-BE49-F238E27FC236}">
                <a16:creationId xmlns:a16="http://schemas.microsoft.com/office/drawing/2014/main" id="{0166EAA6-DA67-DAF5-DB01-2E3B84AB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0306"/>
          <a:stretch>
            <a:fillRect/>
          </a:stretch>
        </p:blipFill>
        <p:spPr>
          <a:xfrm>
            <a:off x="457200" y="1383390"/>
            <a:ext cx="6796408" cy="3876041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8848DD8-DF2B-ADDF-355A-5CA08F6A860F}"/>
              </a:ext>
            </a:extLst>
          </p:cNvPr>
          <p:cNvCxnSpPr>
            <a:cxnSpLocks/>
          </p:cNvCxnSpPr>
          <p:nvPr/>
        </p:nvCxnSpPr>
        <p:spPr>
          <a:xfrm>
            <a:off x="457200" y="6261933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DA7-F016-64DE-7E79-722FFB7F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81">
            <a:extLst>
              <a:ext uri="{FF2B5EF4-FFF2-40B4-BE49-F238E27FC236}">
                <a16:creationId xmlns:a16="http://schemas.microsoft.com/office/drawing/2014/main" id="{F29521F6-1199-8DD3-C3DA-A591456A4C95}"/>
              </a:ext>
            </a:extLst>
          </p:cNvPr>
          <p:cNvSpPr/>
          <p:nvPr/>
        </p:nvSpPr>
        <p:spPr>
          <a:xfrm>
            <a:off x="467304" y="4827285"/>
            <a:ext cx="6589013" cy="784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017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FLORENT				JORGE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+41 79 251 72 92				+41 78 616 64 56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info@linkhome.ch				</a:t>
            </a:r>
            <a:r>
              <a:rPr lang="fr-FR" sz="1400" i="0" u="none" strike="noStrike" kern="1200" cap="none" spc="0" baseline="0" dirty="0" err="1">
                <a:solidFill>
                  <a:srgbClr val="000000"/>
                </a:solidFill>
                <a:uFillTx/>
              </a:rPr>
              <a:t>info@linkhome.ch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13" name="Rectangle 482">
            <a:extLst>
              <a:ext uri="{FF2B5EF4-FFF2-40B4-BE49-F238E27FC236}">
                <a16:creationId xmlns:a16="http://schemas.microsoft.com/office/drawing/2014/main" id="{A3AACD83-76C4-7FA4-560C-A8216C4C4A2F}"/>
              </a:ext>
            </a:extLst>
          </p:cNvPr>
          <p:cNvSpPr/>
          <p:nvPr/>
        </p:nvSpPr>
        <p:spPr>
          <a:xfrm>
            <a:off x="467304" y="4253257"/>
            <a:ext cx="312303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INFORMATIONS ET VISITES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4" name="Rectangle 483">
            <a:extLst>
              <a:ext uri="{FF2B5EF4-FFF2-40B4-BE49-F238E27FC236}">
                <a16:creationId xmlns:a16="http://schemas.microsoft.com/office/drawing/2014/main" id="{E335AA2A-FDF8-BB6A-74C7-3CE291C11BD6}"/>
              </a:ext>
            </a:extLst>
          </p:cNvPr>
          <p:cNvSpPr/>
          <p:nvPr/>
        </p:nvSpPr>
        <p:spPr>
          <a:xfrm>
            <a:off x="467304" y="1352648"/>
            <a:ext cx="270035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DONNÉES FINANCIÈRES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5" name="Rectangle 567">
            <a:extLst>
              <a:ext uri="{FF2B5EF4-FFF2-40B4-BE49-F238E27FC236}">
                <a16:creationId xmlns:a16="http://schemas.microsoft.com/office/drawing/2014/main" id="{DB0C29FD-1D21-646B-D6ED-8F0EFA9A0BC4}"/>
              </a:ext>
            </a:extLst>
          </p:cNvPr>
          <p:cNvSpPr/>
          <p:nvPr/>
        </p:nvSpPr>
        <p:spPr>
          <a:xfrm>
            <a:off x="467304" y="1913004"/>
            <a:ext cx="6309771" cy="1963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Prix au m²					CHF	.-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Prix de vente de l’objet principal			</a:t>
            </a:r>
            <a:r>
              <a:rPr lang="fr-FR" sz="1400"/>
              <a:t>CHF 665’000</a:t>
            </a:r>
            <a:r>
              <a:rPr lang="fr-FR" sz="1400" dirty="0"/>
              <a:t>.-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uFillTx/>
            </a:endParaRP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Taux d’imposition communal			75%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Disponibilité					À </a:t>
            </a:r>
            <a:r>
              <a:rPr lang="fr-FR" sz="1400" dirty="0"/>
              <a:t>convenir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Forme juridique</a:t>
            </a:r>
            <a:r>
              <a:rPr lang="fr-FR" sz="1400" dirty="0"/>
              <a:t>				PPE</a:t>
            </a:r>
            <a:endParaRPr lang="fr-FR" sz="1400" b="0" i="0" u="none" strike="noStrike" kern="1200" cap="none" spc="0" baseline="0" dirty="0">
              <a:uFillTx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5A5A9D-D2C9-0340-F747-B8C136D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95" y="5067490"/>
            <a:ext cx="195089" cy="195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94F519-C2E4-F79F-98E0-71533478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" y="5067489"/>
            <a:ext cx="195089" cy="195089"/>
          </a:xfrm>
          <a:prstGeom prst="rect">
            <a:avLst/>
          </a:prstGeom>
        </p:spPr>
      </p:pic>
      <p:pic>
        <p:nvPicPr>
          <p:cNvPr id="23" name="Picture 459">
            <a:extLst>
              <a:ext uri="{FF2B5EF4-FFF2-40B4-BE49-F238E27FC236}">
                <a16:creationId xmlns:a16="http://schemas.microsoft.com/office/drawing/2014/main" id="{42DF309F-969A-7146-E074-EBBE190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396" y="5367628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459">
            <a:extLst>
              <a:ext uri="{FF2B5EF4-FFF2-40B4-BE49-F238E27FC236}">
                <a16:creationId xmlns:a16="http://schemas.microsoft.com/office/drawing/2014/main" id="{6FFD2770-5809-D0DA-63F9-D79AA193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095" y="5369580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ED39A1-0B00-CBB8-2014-C0F7D219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6167427"/>
            <a:ext cx="7483488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2013</TotalTime>
  <Words>626</Words>
  <Application>Microsoft Office PowerPoint</Application>
  <PresentationFormat>Personnalisé</PresentationFormat>
  <Paragraphs>72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(Corps)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Romeo Orlando</dc:creator>
  <cp:lastModifiedBy>Valentine Fischer</cp:lastModifiedBy>
  <cp:revision>168</cp:revision>
  <cp:lastPrinted>2025-05-31T14:32:25Z</cp:lastPrinted>
  <dcterms:created xsi:type="dcterms:W3CDTF">2025-02-20T07:49:18Z</dcterms:created>
  <dcterms:modified xsi:type="dcterms:W3CDTF">2025-10-09T05:57:43Z</dcterms:modified>
</cp:coreProperties>
</file>