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57" r:id="rId4"/>
    <p:sldId id="266" r:id="rId5"/>
    <p:sldId id="259" r:id="rId6"/>
    <p:sldId id="264" r:id="rId7"/>
    <p:sldId id="263" r:id="rId8"/>
  </p:sldIdLst>
  <p:sldSz cx="7559675" cy="10439400"/>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3B2FB-F1BC-D0A9-10F7-E43B6A865D12}" name="Alexandre Martin" initials="AM" userId="1974ed1dd523bf0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71" d="100"/>
          <a:sy n="71" d="100"/>
        </p:scale>
        <p:origin x="2838" y="72"/>
      </p:cViewPr>
      <p:guideLst>
        <p:guide orient="horz" pos="3288"/>
        <p:guide pos="23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6C492DBC-859C-4487-8B5E-60D0F4887AA0}" authorId="{7203B2FB-F1BC-D0A9-10F7-E43B6A865D12}" created="2025-03-14T07:20:01.599">
    <ac:txMkLst xmlns:ac="http://schemas.microsoft.com/office/drawing/2013/main/command">
      <pc:docMk xmlns:pc="http://schemas.microsoft.com/office/powerpoint/2013/main/command"/>
      <pc:sldMk xmlns:pc="http://schemas.microsoft.com/office/powerpoint/2013/main/command" cId="0" sldId="259"/>
      <ac:spMk id="26" creationId="{C4BEEEC9-0107-4ECB-8447-C5F65C40019F}"/>
      <ac:txMk cp="2">
        <ac:context len="23" hash="2842157940"/>
      </ac:txMk>
    </ac:txMkLst>
    <p188:txBody>
      <a:bodyPr/>
      <a:lstStyle/>
      <a:p>
        <a:r>
          <a:rPr lang="fr-CH"/>
          <a:t>À vérifier</a:t>
        </a:r>
      </a:p>
    </p188:txBody>
  </p188:cm>
  <p188:cm id="{66112EF2-AEF5-44EF-9971-1D5C701A63B1}" authorId="{7203B2FB-F1BC-D0A9-10F7-E43B6A865D12}" created="2025-03-14T07:26:22.593">
    <ac:txMkLst xmlns:ac="http://schemas.microsoft.com/office/drawing/2013/main/command">
      <pc:docMk xmlns:pc="http://schemas.microsoft.com/office/powerpoint/2013/main/command"/>
      <pc:sldMk xmlns:pc="http://schemas.microsoft.com/office/powerpoint/2013/main/command" cId="0" sldId="259"/>
      <ac:spMk id="46" creationId="{A6BEE56D-217F-4708-A228-963D02AAD24F}"/>
      <ac:txMk cp="0">
        <ac:context len="1" hash="13"/>
      </ac:txMk>
    </ac:txMkLst>
    <p188:txBody>
      <a:bodyPr/>
      <a:lstStyle/>
      <a:p>
        <a:r>
          <a:rPr lang="fr-CH"/>
          <a:t>De mémoire le CAD pas disponible justement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00B172F1-679A-4616-8088-DAC8BF1A89DF}" type="datetimeFigureOut">
              <a:rPr lang="fr-FR" smtClean="0"/>
              <a:t>09/10/2025</a:t>
            </a:fld>
            <a:endParaRPr lang="fr-FR"/>
          </a:p>
        </p:txBody>
      </p:sp>
      <p:sp>
        <p:nvSpPr>
          <p:cNvPr id="4" name="Espace réservé de l'image des diapositives 3"/>
          <p:cNvSpPr>
            <a:spLocks noGrp="1" noRot="1" noChangeAspect="1"/>
          </p:cNvSpPr>
          <p:nvPr>
            <p:ph type="sldImg" idx="2"/>
          </p:nvPr>
        </p:nvSpPr>
        <p:spPr>
          <a:xfrm>
            <a:off x="2192338" y="1243013"/>
            <a:ext cx="242728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AABC9C11-BC46-4A2D-A056-465296FC6A5C}" type="slidenum">
              <a:rPr lang="fr-FR" smtClean="0"/>
              <a:t>‹N°›</a:t>
            </a:fld>
            <a:endParaRPr lang="fr-FR"/>
          </a:p>
        </p:txBody>
      </p:sp>
    </p:spTree>
    <p:extLst>
      <p:ext uri="{BB962C8B-B14F-4D97-AF65-F5344CB8AC3E}">
        <p14:creationId xmlns:p14="http://schemas.microsoft.com/office/powerpoint/2010/main" val="43345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BC9C11-BC46-4A2D-A056-465296FC6A5C}" type="slidenum">
              <a:rPr lang="fr-FR" smtClean="0"/>
              <a:t>1</a:t>
            </a:fld>
            <a:endParaRPr lang="fr-FR"/>
          </a:p>
        </p:txBody>
      </p:sp>
    </p:spTree>
    <p:extLst>
      <p:ext uri="{BB962C8B-B14F-4D97-AF65-F5344CB8AC3E}">
        <p14:creationId xmlns:p14="http://schemas.microsoft.com/office/powerpoint/2010/main" val="327292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616C-F597-4247-9967-DC2D6F7E3A48}"/>
              </a:ext>
            </a:extLst>
          </p:cNvPr>
          <p:cNvSpPr txBox="1">
            <a:spLocks noGrp="1"/>
          </p:cNvSpPr>
          <p:nvPr>
            <p:ph type="ctrTitle"/>
          </p:nvPr>
        </p:nvSpPr>
        <p:spPr>
          <a:xfrm>
            <a:off x="566973" y="1708483"/>
            <a:ext cx="6425726" cy="3634456"/>
          </a:xfrm>
          <a:prstGeom prst="rect">
            <a:avLst/>
          </a:prstGeom>
        </p:spPr>
        <p:txBody>
          <a:bodyPr anchor="b" anchorCtr="1"/>
          <a:lstStyle>
            <a:lvl1pPr algn="ctr">
              <a:defRPr sz="4960"/>
            </a:lvl1pPr>
          </a:lstStyle>
          <a:p>
            <a:pPr lvl="0"/>
            <a:r>
              <a:rPr lang="fr-FR"/>
              <a:t>Modifiez le style du titre</a:t>
            </a:r>
            <a:endParaRPr lang="en-US"/>
          </a:p>
        </p:txBody>
      </p:sp>
      <p:sp>
        <p:nvSpPr>
          <p:cNvPr id="3" name="Subtitle 2">
            <a:extLst>
              <a:ext uri="{FF2B5EF4-FFF2-40B4-BE49-F238E27FC236}">
                <a16:creationId xmlns:a16="http://schemas.microsoft.com/office/drawing/2014/main" id="{E3C53422-03BB-4D87-9BA2-0F0E1EF6D5C9}"/>
              </a:ext>
            </a:extLst>
          </p:cNvPr>
          <p:cNvSpPr txBox="1">
            <a:spLocks noGrp="1"/>
          </p:cNvSpPr>
          <p:nvPr>
            <p:ph type="subTitle" idx="1"/>
          </p:nvPr>
        </p:nvSpPr>
        <p:spPr>
          <a:xfrm>
            <a:off x="944959" y="5483099"/>
            <a:ext cx="5669755" cy="2520433"/>
          </a:xfrm>
        </p:spPr>
        <p:txBody>
          <a:bodyPr anchorCtr="1"/>
          <a:lstStyle>
            <a:lvl1pPr marL="0" indent="0" algn="ctr">
              <a:buNone/>
              <a:defRPr sz="1984"/>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1DEBBEC0-7CAB-4600-A5E1-F15EB64578A7}"/>
              </a:ext>
            </a:extLst>
          </p:cNvPr>
          <p:cNvSpPr txBox="1">
            <a:spLocks noGrp="1"/>
          </p:cNvSpPr>
          <p:nvPr>
            <p:ph type="dt" sz="half" idx="7"/>
          </p:nvPr>
        </p:nvSpPr>
        <p:spPr/>
        <p:txBody>
          <a:bodyPr/>
          <a:lstStyle>
            <a:lvl1pPr>
              <a:defRPr/>
            </a:lvl1pPr>
          </a:lstStyle>
          <a:p>
            <a:pPr lvl="0"/>
            <a:fld id="{B045A0F7-7B6C-4DC9-A965-9CECE3C439DE}" type="datetime1">
              <a:rPr lang="fr-CH"/>
              <a:pPr lvl="0"/>
              <a:t>09.10.2025</a:t>
            </a:fld>
            <a:endParaRPr lang="fr-CH"/>
          </a:p>
        </p:txBody>
      </p:sp>
      <p:sp>
        <p:nvSpPr>
          <p:cNvPr id="5" name="Footer Placeholder 4">
            <a:extLst>
              <a:ext uri="{FF2B5EF4-FFF2-40B4-BE49-F238E27FC236}">
                <a16:creationId xmlns:a16="http://schemas.microsoft.com/office/drawing/2014/main" id="{4AB52A6D-6078-4FE8-A4D8-C010D02152E8}"/>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235E1910-8F84-4DDC-A239-981D5808C683}"/>
              </a:ext>
            </a:extLst>
          </p:cNvPr>
          <p:cNvSpPr txBox="1">
            <a:spLocks noGrp="1"/>
          </p:cNvSpPr>
          <p:nvPr>
            <p:ph type="sldNum" sz="quarter" idx="8"/>
          </p:nvPr>
        </p:nvSpPr>
        <p:spPr/>
        <p:txBody>
          <a:bodyPr/>
          <a:lstStyle>
            <a:lvl1pPr>
              <a:defRPr/>
            </a:lvl1pPr>
          </a:lstStyle>
          <a:p>
            <a:pPr lvl="0"/>
            <a:fld id="{B0B451B7-4D10-402F-ABA9-E94C36C18454}" type="slidenum">
              <a:t>‹N°›</a:t>
            </a:fld>
            <a:endParaRPr lang="fr-CH"/>
          </a:p>
        </p:txBody>
      </p:sp>
    </p:spTree>
    <p:extLst>
      <p:ext uri="{BB962C8B-B14F-4D97-AF65-F5344CB8AC3E}">
        <p14:creationId xmlns:p14="http://schemas.microsoft.com/office/powerpoint/2010/main" val="8572292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4B09-A44B-498D-BBEC-72200EBDEA8E}"/>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1973DB7D-EBF1-4670-B261-84A1EB1ECC3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D36EBEE1-3977-40ED-AAF0-C79F5E403050}"/>
              </a:ext>
            </a:extLst>
          </p:cNvPr>
          <p:cNvSpPr txBox="1">
            <a:spLocks noGrp="1"/>
          </p:cNvSpPr>
          <p:nvPr>
            <p:ph type="dt" sz="half" idx="7"/>
          </p:nvPr>
        </p:nvSpPr>
        <p:spPr/>
        <p:txBody>
          <a:bodyPr/>
          <a:lstStyle>
            <a:lvl1pPr>
              <a:defRPr/>
            </a:lvl1pPr>
          </a:lstStyle>
          <a:p>
            <a:pPr lvl="0"/>
            <a:fld id="{38C8CF47-9C81-4579-8A95-13159903DF60}" type="datetime1">
              <a:rPr lang="fr-CH"/>
              <a:pPr lvl="0"/>
              <a:t>09.10.2025</a:t>
            </a:fld>
            <a:endParaRPr lang="fr-CH"/>
          </a:p>
        </p:txBody>
      </p:sp>
      <p:sp>
        <p:nvSpPr>
          <p:cNvPr id="5" name="Footer Placeholder 4">
            <a:extLst>
              <a:ext uri="{FF2B5EF4-FFF2-40B4-BE49-F238E27FC236}">
                <a16:creationId xmlns:a16="http://schemas.microsoft.com/office/drawing/2014/main" id="{33304554-427F-44EF-8075-D742C7201D7F}"/>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B7612539-F366-4818-8B29-FEF2543FDC77}"/>
              </a:ext>
            </a:extLst>
          </p:cNvPr>
          <p:cNvSpPr txBox="1">
            <a:spLocks noGrp="1"/>
          </p:cNvSpPr>
          <p:nvPr>
            <p:ph type="sldNum" sz="quarter" idx="8"/>
          </p:nvPr>
        </p:nvSpPr>
        <p:spPr/>
        <p:txBody>
          <a:bodyPr/>
          <a:lstStyle>
            <a:lvl1pPr>
              <a:defRPr/>
            </a:lvl1pPr>
          </a:lstStyle>
          <a:p>
            <a:pPr lvl="0"/>
            <a:fld id="{48C3249A-4337-41BE-A293-8799B2D75EC5}" type="slidenum">
              <a:t>‹N°›</a:t>
            </a:fld>
            <a:endParaRPr lang="fr-CH"/>
          </a:p>
        </p:txBody>
      </p:sp>
    </p:spTree>
    <p:extLst>
      <p:ext uri="{BB962C8B-B14F-4D97-AF65-F5344CB8AC3E}">
        <p14:creationId xmlns:p14="http://schemas.microsoft.com/office/powerpoint/2010/main" val="193546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C9EB9-BDA0-4958-9944-63BA797A8F56}"/>
              </a:ext>
            </a:extLst>
          </p:cNvPr>
          <p:cNvSpPr txBox="1">
            <a:spLocks noGrp="1"/>
          </p:cNvSpPr>
          <p:nvPr>
            <p:ph type="title" orient="vert"/>
          </p:nvPr>
        </p:nvSpPr>
        <p:spPr>
          <a:xfrm>
            <a:off x="5409892" y="555799"/>
            <a:ext cx="1630055" cy="8846911"/>
          </a:xfrm>
          <a:prstGeom prst="rect">
            <a:avLst/>
          </a:prstGeo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F051AE02-2406-4881-B4A5-03FEA74390DC}"/>
              </a:ext>
            </a:extLst>
          </p:cNvPr>
          <p:cNvSpPr txBox="1">
            <a:spLocks noGrp="1"/>
          </p:cNvSpPr>
          <p:nvPr>
            <p:ph type="body" orient="vert" idx="1"/>
          </p:nvPr>
        </p:nvSpPr>
        <p:spPr>
          <a:xfrm>
            <a:off x="519726" y="555799"/>
            <a:ext cx="4795671" cy="8846911"/>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B0F07888-788D-438D-944D-DCA725DB0EEE}"/>
              </a:ext>
            </a:extLst>
          </p:cNvPr>
          <p:cNvSpPr txBox="1">
            <a:spLocks noGrp="1"/>
          </p:cNvSpPr>
          <p:nvPr>
            <p:ph type="dt" sz="half" idx="7"/>
          </p:nvPr>
        </p:nvSpPr>
        <p:spPr/>
        <p:txBody>
          <a:bodyPr/>
          <a:lstStyle>
            <a:lvl1pPr>
              <a:defRPr/>
            </a:lvl1pPr>
          </a:lstStyle>
          <a:p>
            <a:pPr lvl="0"/>
            <a:fld id="{BAED1001-1E44-4BB4-8DEE-4ADEEB8FA6E4}" type="datetime1">
              <a:rPr lang="fr-CH"/>
              <a:pPr lvl="0"/>
              <a:t>09.10.2025</a:t>
            </a:fld>
            <a:endParaRPr lang="fr-CH"/>
          </a:p>
        </p:txBody>
      </p:sp>
      <p:sp>
        <p:nvSpPr>
          <p:cNvPr id="5" name="Footer Placeholder 4">
            <a:extLst>
              <a:ext uri="{FF2B5EF4-FFF2-40B4-BE49-F238E27FC236}">
                <a16:creationId xmlns:a16="http://schemas.microsoft.com/office/drawing/2014/main" id="{F45F7B1E-CCED-452D-8D54-A3EE518FCD95}"/>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3E5E8D2C-5E31-45C1-8FD1-47835E212215}"/>
              </a:ext>
            </a:extLst>
          </p:cNvPr>
          <p:cNvSpPr txBox="1">
            <a:spLocks noGrp="1"/>
          </p:cNvSpPr>
          <p:nvPr>
            <p:ph type="sldNum" sz="quarter" idx="8"/>
          </p:nvPr>
        </p:nvSpPr>
        <p:spPr/>
        <p:txBody>
          <a:bodyPr/>
          <a:lstStyle>
            <a:lvl1pPr>
              <a:defRPr/>
            </a:lvl1pPr>
          </a:lstStyle>
          <a:p>
            <a:pPr lvl="0"/>
            <a:fld id="{CEC18AE1-CE38-4D1B-A83D-FA5879575295}" type="slidenum">
              <a:t>‹N°›</a:t>
            </a:fld>
            <a:endParaRPr lang="fr-CH"/>
          </a:p>
        </p:txBody>
      </p:sp>
    </p:spTree>
    <p:extLst>
      <p:ext uri="{BB962C8B-B14F-4D97-AF65-F5344CB8AC3E}">
        <p14:creationId xmlns:p14="http://schemas.microsoft.com/office/powerpoint/2010/main" val="292208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83EE-506C-4CC6-9B32-B0B0759F4809}"/>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51497B2B-39C0-4C98-925A-403DB61CE6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C72D897C-E7E4-4229-9F61-9832332B46E0}"/>
              </a:ext>
            </a:extLst>
          </p:cNvPr>
          <p:cNvSpPr txBox="1">
            <a:spLocks noGrp="1"/>
          </p:cNvSpPr>
          <p:nvPr>
            <p:ph type="dt" sz="half" idx="7"/>
          </p:nvPr>
        </p:nvSpPr>
        <p:spPr/>
        <p:txBody>
          <a:bodyPr/>
          <a:lstStyle>
            <a:lvl1pPr>
              <a:defRPr/>
            </a:lvl1pPr>
          </a:lstStyle>
          <a:p>
            <a:pPr lvl="0"/>
            <a:fld id="{63B54090-9DC1-4AB4-BE53-2C158D069A74}" type="datetime1">
              <a:rPr lang="fr-CH"/>
              <a:pPr lvl="0"/>
              <a:t>09.10.2025</a:t>
            </a:fld>
            <a:endParaRPr lang="fr-CH"/>
          </a:p>
        </p:txBody>
      </p:sp>
      <p:sp>
        <p:nvSpPr>
          <p:cNvPr id="5" name="Footer Placeholder 4">
            <a:extLst>
              <a:ext uri="{FF2B5EF4-FFF2-40B4-BE49-F238E27FC236}">
                <a16:creationId xmlns:a16="http://schemas.microsoft.com/office/drawing/2014/main" id="{A26B13F7-8D4B-4EDA-825F-4389582A0117}"/>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B6A0341A-580D-4CE8-860D-386EA53B84A9}"/>
              </a:ext>
            </a:extLst>
          </p:cNvPr>
          <p:cNvSpPr txBox="1">
            <a:spLocks noGrp="1"/>
          </p:cNvSpPr>
          <p:nvPr>
            <p:ph type="sldNum" sz="quarter" idx="8"/>
          </p:nvPr>
        </p:nvSpPr>
        <p:spPr/>
        <p:txBody>
          <a:bodyPr/>
          <a:lstStyle>
            <a:lvl1pPr>
              <a:defRPr/>
            </a:lvl1pPr>
          </a:lstStyle>
          <a:p>
            <a:pPr lvl="0"/>
            <a:fld id="{C50872EE-5140-43B0-8860-B0D6AEADA3EC}" type="slidenum">
              <a:t>‹N°›</a:t>
            </a:fld>
            <a:endParaRPr lang="fr-CH"/>
          </a:p>
        </p:txBody>
      </p:sp>
    </p:spTree>
    <p:extLst>
      <p:ext uri="{BB962C8B-B14F-4D97-AF65-F5344CB8AC3E}">
        <p14:creationId xmlns:p14="http://schemas.microsoft.com/office/powerpoint/2010/main" val="314874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2F3F-E22F-4F2A-AF78-EC34AAC5F493}"/>
              </a:ext>
            </a:extLst>
          </p:cNvPr>
          <p:cNvSpPr txBox="1">
            <a:spLocks noGrp="1"/>
          </p:cNvSpPr>
          <p:nvPr>
            <p:ph type="title"/>
          </p:nvPr>
        </p:nvSpPr>
        <p:spPr>
          <a:xfrm>
            <a:off x="515794" y="2602601"/>
            <a:ext cx="6520220" cy="4342503"/>
          </a:xfrm>
          <a:prstGeom prst="rect">
            <a:avLst/>
          </a:prstGeom>
        </p:spPr>
        <p:txBody>
          <a:bodyPr anchor="b"/>
          <a:lstStyle>
            <a:lvl1pPr>
              <a:defRPr sz="496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EB83F6E7-EDFD-4F01-8F6F-BD3DE1FD4877}"/>
              </a:ext>
            </a:extLst>
          </p:cNvPr>
          <p:cNvSpPr txBox="1">
            <a:spLocks noGrp="1"/>
          </p:cNvSpPr>
          <p:nvPr>
            <p:ph type="body" idx="1"/>
          </p:nvPr>
        </p:nvSpPr>
        <p:spPr>
          <a:xfrm>
            <a:off x="515794" y="6986180"/>
            <a:ext cx="6520220" cy="2283622"/>
          </a:xfrm>
        </p:spPr>
        <p:txBody>
          <a:bodyPr/>
          <a:lstStyle>
            <a:lvl1pPr marL="0" indent="0">
              <a:buNone/>
              <a:defRPr sz="1984"/>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DCAC550E-D6F5-43A7-BD6F-F585FFADD614}"/>
              </a:ext>
            </a:extLst>
          </p:cNvPr>
          <p:cNvSpPr txBox="1">
            <a:spLocks noGrp="1"/>
          </p:cNvSpPr>
          <p:nvPr>
            <p:ph type="dt" sz="half" idx="7"/>
          </p:nvPr>
        </p:nvSpPr>
        <p:spPr/>
        <p:txBody>
          <a:bodyPr/>
          <a:lstStyle>
            <a:lvl1pPr>
              <a:defRPr/>
            </a:lvl1pPr>
          </a:lstStyle>
          <a:p>
            <a:pPr lvl="0"/>
            <a:fld id="{5DE2F4FB-E495-4A87-9EF4-297318A57940}" type="datetime1">
              <a:rPr lang="fr-CH"/>
              <a:pPr lvl="0"/>
              <a:t>09.10.2025</a:t>
            </a:fld>
            <a:endParaRPr lang="fr-CH"/>
          </a:p>
        </p:txBody>
      </p:sp>
      <p:sp>
        <p:nvSpPr>
          <p:cNvPr id="5" name="Footer Placeholder 4">
            <a:extLst>
              <a:ext uri="{FF2B5EF4-FFF2-40B4-BE49-F238E27FC236}">
                <a16:creationId xmlns:a16="http://schemas.microsoft.com/office/drawing/2014/main" id="{77FA347A-C542-40CB-A679-25ED920FCBFE}"/>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F6201F22-1AD2-4E0A-9DB2-A32F869F8353}"/>
              </a:ext>
            </a:extLst>
          </p:cNvPr>
          <p:cNvSpPr txBox="1">
            <a:spLocks noGrp="1"/>
          </p:cNvSpPr>
          <p:nvPr>
            <p:ph type="sldNum" sz="quarter" idx="8"/>
          </p:nvPr>
        </p:nvSpPr>
        <p:spPr/>
        <p:txBody>
          <a:bodyPr/>
          <a:lstStyle>
            <a:lvl1pPr>
              <a:defRPr/>
            </a:lvl1pPr>
          </a:lstStyle>
          <a:p>
            <a:pPr lvl="0"/>
            <a:fld id="{78F274B5-8436-4B7D-ADCF-47015F9211F0}" type="slidenum">
              <a:t>‹N°›</a:t>
            </a:fld>
            <a:endParaRPr lang="fr-CH"/>
          </a:p>
        </p:txBody>
      </p:sp>
    </p:spTree>
    <p:extLst>
      <p:ext uri="{BB962C8B-B14F-4D97-AF65-F5344CB8AC3E}">
        <p14:creationId xmlns:p14="http://schemas.microsoft.com/office/powerpoint/2010/main" val="308215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5CCA-6B0B-4442-94CF-72BEB9E6BC84}"/>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D3464955-0627-4998-A096-021AAFEEA2C0}"/>
              </a:ext>
            </a:extLst>
          </p:cNvPr>
          <p:cNvSpPr txBox="1">
            <a:spLocks noGrp="1"/>
          </p:cNvSpPr>
          <p:nvPr>
            <p:ph idx="1"/>
          </p:nvPr>
        </p:nvSpPr>
        <p:spPr>
          <a:xfrm>
            <a:off x="519726" y="2779007"/>
            <a:ext cx="3212863" cy="662370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D20D0B5-000C-44EC-BAC3-01AB4ADA1DBC}"/>
              </a:ext>
            </a:extLst>
          </p:cNvPr>
          <p:cNvSpPr txBox="1">
            <a:spLocks noGrp="1"/>
          </p:cNvSpPr>
          <p:nvPr>
            <p:ph idx="2"/>
          </p:nvPr>
        </p:nvSpPr>
        <p:spPr>
          <a:xfrm>
            <a:off x="3827084" y="2779007"/>
            <a:ext cx="3212863" cy="662370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135C35B9-11E0-4E21-A14A-21C08D457288}"/>
              </a:ext>
            </a:extLst>
          </p:cNvPr>
          <p:cNvSpPr txBox="1">
            <a:spLocks noGrp="1"/>
          </p:cNvSpPr>
          <p:nvPr>
            <p:ph type="dt" sz="half" idx="7"/>
          </p:nvPr>
        </p:nvSpPr>
        <p:spPr/>
        <p:txBody>
          <a:bodyPr/>
          <a:lstStyle>
            <a:lvl1pPr>
              <a:defRPr/>
            </a:lvl1pPr>
          </a:lstStyle>
          <a:p>
            <a:pPr lvl="0"/>
            <a:fld id="{A04EFE66-6168-46B0-A8FF-B807D24BB80A}" type="datetime1">
              <a:rPr lang="fr-CH"/>
              <a:pPr lvl="0"/>
              <a:t>09.10.2025</a:t>
            </a:fld>
            <a:endParaRPr lang="fr-CH"/>
          </a:p>
        </p:txBody>
      </p:sp>
      <p:sp>
        <p:nvSpPr>
          <p:cNvPr id="6" name="Footer Placeholder 5">
            <a:extLst>
              <a:ext uri="{FF2B5EF4-FFF2-40B4-BE49-F238E27FC236}">
                <a16:creationId xmlns:a16="http://schemas.microsoft.com/office/drawing/2014/main" id="{6244B230-CC6C-4605-8A73-8691D7156282}"/>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0C969CE6-63F6-4593-BE10-F4D0134767E7}"/>
              </a:ext>
            </a:extLst>
          </p:cNvPr>
          <p:cNvSpPr txBox="1">
            <a:spLocks noGrp="1"/>
          </p:cNvSpPr>
          <p:nvPr>
            <p:ph type="sldNum" sz="quarter" idx="8"/>
          </p:nvPr>
        </p:nvSpPr>
        <p:spPr/>
        <p:txBody>
          <a:bodyPr/>
          <a:lstStyle>
            <a:lvl1pPr>
              <a:defRPr/>
            </a:lvl1pPr>
          </a:lstStyle>
          <a:p>
            <a:pPr lvl="0"/>
            <a:fld id="{7F277E4B-D794-4D8C-8950-CB2153342262}" type="slidenum">
              <a:t>‹N°›</a:t>
            </a:fld>
            <a:endParaRPr lang="fr-CH"/>
          </a:p>
        </p:txBody>
      </p:sp>
    </p:spTree>
    <p:extLst>
      <p:ext uri="{BB962C8B-B14F-4D97-AF65-F5344CB8AC3E}">
        <p14:creationId xmlns:p14="http://schemas.microsoft.com/office/powerpoint/2010/main" val="229019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455E-BBCD-4106-820E-9CC24A6B5EC8}"/>
              </a:ext>
            </a:extLst>
          </p:cNvPr>
          <p:cNvSpPr txBox="1">
            <a:spLocks noGrp="1"/>
          </p:cNvSpPr>
          <p:nvPr>
            <p:ph type="title"/>
          </p:nvPr>
        </p:nvSpPr>
        <p:spPr>
          <a:xfrm>
            <a:off x="520714" y="555799"/>
            <a:ext cx="6520220" cy="2017797"/>
          </a:xfrm>
          <a:prstGeom prst="rect">
            <a:avLst/>
          </a:prstGeo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BBEE0F2B-3924-4B24-9746-79CA98823130}"/>
              </a:ext>
            </a:extLst>
          </p:cNvPr>
          <p:cNvSpPr txBox="1">
            <a:spLocks noGrp="1"/>
          </p:cNvSpPr>
          <p:nvPr>
            <p:ph type="body" idx="1"/>
          </p:nvPr>
        </p:nvSpPr>
        <p:spPr>
          <a:xfrm>
            <a:off x="520714" y="2559103"/>
            <a:ext cx="3198095" cy="1254172"/>
          </a:xfrm>
        </p:spPr>
        <p:txBody>
          <a:bodyPr anchor="b"/>
          <a:lstStyle>
            <a:lvl1pPr marL="0" indent="0">
              <a:buNone/>
              <a:defRPr sz="1984" b="1"/>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09F7D6B-BBFE-4529-83D1-65957254EF9D}"/>
              </a:ext>
            </a:extLst>
          </p:cNvPr>
          <p:cNvSpPr txBox="1">
            <a:spLocks noGrp="1"/>
          </p:cNvSpPr>
          <p:nvPr>
            <p:ph idx="2"/>
          </p:nvPr>
        </p:nvSpPr>
        <p:spPr>
          <a:xfrm>
            <a:off x="520714" y="3813276"/>
            <a:ext cx="3198095" cy="560876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45E201FF-06EE-4F9C-82DB-F3B91C484DAA}"/>
              </a:ext>
            </a:extLst>
          </p:cNvPr>
          <p:cNvSpPr txBox="1">
            <a:spLocks noGrp="1"/>
          </p:cNvSpPr>
          <p:nvPr>
            <p:ph type="body" idx="3"/>
          </p:nvPr>
        </p:nvSpPr>
        <p:spPr>
          <a:xfrm>
            <a:off x="3827084" y="2559103"/>
            <a:ext cx="3213850" cy="1254172"/>
          </a:xfrm>
        </p:spPr>
        <p:txBody>
          <a:bodyPr anchor="b"/>
          <a:lstStyle>
            <a:lvl1pPr marL="0" indent="0">
              <a:buNone/>
              <a:defRPr sz="1984" b="1"/>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15EEE0B1-EE09-4E3A-89F5-68FCC4EBEC5E}"/>
              </a:ext>
            </a:extLst>
          </p:cNvPr>
          <p:cNvSpPr txBox="1">
            <a:spLocks noGrp="1"/>
          </p:cNvSpPr>
          <p:nvPr>
            <p:ph idx="4"/>
          </p:nvPr>
        </p:nvSpPr>
        <p:spPr>
          <a:xfrm>
            <a:off x="3827084" y="3813276"/>
            <a:ext cx="3213850" cy="560876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4F8A5264-1B91-4712-AB6B-B96093FC591A}"/>
              </a:ext>
            </a:extLst>
          </p:cNvPr>
          <p:cNvSpPr txBox="1">
            <a:spLocks noGrp="1"/>
          </p:cNvSpPr>
          <p:nvPr>
            <p:ph type="dt" sz="half" idx="7"/>
          </p:nvPr>
        </p:nvSpPr>
        <p:spPr/>
        <p:txBody>
          <a:bodyPr/>
          <a:lstStyle>
            <a:lvl1pPr>
              <a:defRPr/>
            </a:lvl1pPr>
          </a:lstStyle>
          <a:p>
            <a:pPr lvl="0"/>
            <a:fld id="{56F97E2E-2C7B-4066-87E7-91AA5E9483FF}" type="datetime1">
              <a:rPr lang="fr-CH"/>
              <a:pPr lvl="0"/>
              <a:t>09.10.2025</a:t>
            </a:fld>
            <a:endParaRPr lang="fr-CH"/>
          </a:p>
        </p:txBody>
      </p:sp>
      <p:sp>
        <p:nvSpPr>
          <p:cNvPr id="8" name="Footer Placeholder 7">
            <a:extLst>
              <a:ext uri="{FF2B5EF4-FFF2-40B4-BE49-F238E27FC236}">
                <a16:creationId xmlns:a16="http://schemas.microsoft.com/office/drawing/2014/main" id="{2161AA8A-589B-40DE-B98B-814D916B1F90}"/>
              </a:ext>
            </a:extLst>
          </p:cNvPr>
          <p:cNvSpPr txBox="1">
            <a:spLocks noGrp="1"/>
          </p:cNvSpPr>
          <p:nvPr>
            <p:ph type="ftr" sz="quarter" idx="9"/>
          </p:nvPr>
        </p:nvSpPr>
        <p:spPr/>
        <p:txBody>
          <a:bodyPr/>
          <a:lstStyle>
            <a:lvl1pPr>
              <a:defRPr/>
            </a:lvl1pPr>
          </a:lstStyle>
          <a:p>
            <a:pPr lvl="0"/>
            <a:endParaRPr lang="fr-CH"/>
          </a:p>
        </p:txBody>
      </p:sp>
      <p:sp>
        <p:nvSpPr>
          <p:cNvPr id="9" name="Slide Number Placeholder 8">
            <a:extLst>
              <a:ext uri="{FF2B5EF4-FFF2-40B4-BE49-F238E27FC236}">
                <a16:creationId xmlns:a16="http://schemas.microsoft.com/office/drawing/2014/main" id="{D88778F1-46AB-48B5-B35C-F7721ABFC3EE}"/>
              </a:ext>
            </a:extLst>
          </p:cNvPr>
          <p:cNvSpPr txBox="1">
            <a:spLocks noGrp="1"/>
          </p:cNvSpPr>
          <p:nvPr>
            <p:ph type="sldNum" sz="quarter" idx="8"/>
          </p:nvPr>
        </p:nvSpPr>
        <p:spPr/>
        <p:txBody>
          <a:bodyPr/>
          <a:lstStyle>
            <a:lvl1pPr>
              <a:defRPr/>
            </a:lvl1pPr>
          </a:lstStyle>
          <a:p>
            <a:pPr lvl="0"/>
            <a:fld id="{53B688CA-6ED7-4981-8BDE-0921773B162E}" type="slidenum">
              <a:t>‹N°›</a:t>
            </a:fld>
            <a:endParaRPr lang="fr-CH"/>
          </a:p>
        </p:txBody>
      </p:sp>
    </p:spTree>
    <p:extLst>
      <p:ext uri="{BB962C8B-B14F-4D97-AF65-F5344CB8AC3E}">
        <p14:creationId xmlns:p14="http://schemas.microsoft.com/office/powerpoint/2010/main" val="16859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4833-9D21-4EA5-BCC8-70AB513598BE}"/>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EEDF2388-E90E-4B24-90A6-41A3ACF89DB5}"/>
              </a:ext>
            </a:extLst>
          </p:cNvPr>
          <p:cNvSpPr txBox="1">
            <a:spLocks noGrp="1"/>
          </p:cNvSpPr>
          <p:nvPr>
            <p:ph type="dt" sz="half" idx="7"/>
          </p:nvPr>
        </p:nvSpPr>
        <p:spPr/>
        <p:txBody>
          <a:bodyPr/>
          <a:lstStyle>
            <a:lvl1pPr>
              <a:defRPr/>
            </a:lvl1pPr>
          </a:lstStyle>
          <a:p>
            <a:pPr lvl="0"/>
            <a:fld id="{DF68F6BD-3C70-43BA-8129-C2C701486680}" type="datetime1">
              <a:rPr lang="fr-CH"/>
              <a:pPr lvl="0"/>
              <a:t>09.10.2025</a:t>
            </a:fld>
            <a:endParaRPr lang="fr-CH"/>
          </a:p>
        </p:txBody>
      </p:sp>
      <p:sp>
        <p:nvSpPr>
          <p:cNvPr id="4" name="Footer Placeholder 3">
            <a:extLst>
              <a:ext uri="{FF2B5EF4-FFF2-40B4-BE49-F238E27FC236}">
                <a16:creationId xmlns:a16="http://schemas.microsoft.com/office/drawing/2014/main" id="{523D0C17-ACD6-4129-A4F5-254FC4E5C8A4}"/>
              </a:ext>
            </a:extLst>
          </p:cNvPr>
          <p:cNvSpPr txBox="1">
            <a:spLocks noGrp="1"/>
          </p:cNvSpPr>
          <p:nvPr>
            <p:ph type="ftr" sz="quarter" idx="9"/>
          </p:nvPr>
        </p:nvSpPr>
        <p:spPr/>
        <p:txBody>
          <a:bodyPr/>
          <a:lstStyle>
            <a:lvl1pPr>
              <a:defRPr/>
            </a:lvl1pPr>
          </a:lstStyle>
          <a:p>
            <a:pPr lvl="0"/>
            <a:endParaRPr lang="fr-CH"/>
          </a:p>
        </p:txBody>
      </p:sp>
      <p:sp>
        <p:nvSpPr>
          <p:cNvPr id="5" name="Slide Number Placeholder 4">
            <a:extLst>
              <a:ext uri="{FF2B5EF4-FFF2-40B4-BE49-F238E27FC236}">
                <a16:creationId xmlns:a16="http://schemas.microsoft.com/office/drawing/2014/main" id="{C9C4DF4D-8790-45AF-B254-235B1B51ACBC}"/>
              </a:ext>
            </a:extLst>
          </p:cNvPr>
          <p:cNvSpPr txBox="1">
            <a:spLocks noGrp="1"/>
          </p:cNvSpPr>
          <p:nvPr>
            <p:ph type="sldNum" sz="quarter" idx="8"/>
          </p:nvPr>
        </p:nvSpPr>
        <p:spPr/>
        <p:txBody>
          <a:bodyPr/>
          <a:lstStyle>
            <a:lvl1pPr>
              <a:defRPr/>
            </a:lvl1pPr>
          </a:lstStyle>
          <a:p>
            <a:pPr lvl="0"/>
            <a:fld id="{144F0F2D-F859-4661-96AB-842A730A2252}" type="slidenum">
              <a:t>‹N°›</a:t>
            </a:fld>
            <a:endParaRPr lang="fr-CH"/>
          </a:p>
        </p:txBody>
      </p:sp>
    </p:spTree>
    <p:extLst>
      <p:ext uri="{BB962C8B-B14F-4D97-AF65-F5344CB8AC3E}">
        <p14:creationId xmlns:p14="http://schemas.microsoft.com/office/powerpoint/2010/main" val="124597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7BEF3-AD36-4CD0-96CE-6A126C3206E4}"/>
              </a:ext>
            </a:extLst>
          </p:cNvPr>
          <p:cNvSpPr txBox="1">
            <a:spLocks noGrp="1"/>
          </p:cNvSpPr>
          <p:nvPr>
            <p:ph type="dt" sz="half" idx="7"/>
          </p:nvPr>
        </p:nvSpPr>
        <p:spPr/>
        <p:txBody>
          <a:bodyPr/>
          <a:lstStyle>
            <a:lvl1pPr>
              <a:defRPr/>
            </a:lvl1pPr>
          </a:lstStyle>
          <a:p>
            <a:pPr lvl="0"/>
            <a:fld id="{CB955BFE-33E2-4976-8003-DD9B72E54489}" type="datetime1">
              <a:rPr lang="fr-CH"/>
              <a:pPr lvl="0"/>
              <a:t>09.10.2025</a:t>
            </a:fld>
            <a:endParaRPr lang="fr-CH"/>
          </a:p>
        </p:txBody>
      </p:sp>
      <p:sp>
        <p:nvSpPr>
          <p:cNvPr id="3" name="Footer Placeholder 2">
            <a:extLst>
              <a:ext uri="{FF2B5EF4-FFF2-40B4-BE49-F238E27FC236}">
                <a16:creationId xmlns:a16="http://schemas.microsoft.com/office/drawing/2014/main" id="{380B1732-BA33-4C97-B7CE-B90FC1A64D12}"/>
              </a:ext>
            </a:extLst>
          </p:cNvPr>
          <p:cNvSpPr txBox="1">
            <a:spLocks noGrp="1"/>
          </p:cNvSpPr>
          <p:nvPr>
            <p:ph type="ftr" sz="quarter" idx="9"/>
          </p:nvPr>
        </p:nvSpPr>
        <p:spPr/>
        <p:txBody>
          <a:bodyPr/>
          <a:lstStyle>
            <a:lvl1pPr>
              <a:defRPr/>
            </a:lvl1pPr>
          </a:lstStyle>
          <a:p>
            <a:pPr lvl="0"/>
            <a:endParaRPr lang="fr-CH"/>
          </a:p>
        </p:txBody>
      </p:sp>
      <p:sp>
        <p:nvSpPr>
          <p:cNvPr id="4" name="Slide Number Placeholder 3">
            <a:extLst>
              <a:ext uri="{FF2B5EF4-FFF2-40B4-BE49-F238E27FC236}">
                <a16:creationId xmlns:a16="http://schemas.microsoft.com/office/drawing/2014/main" id="{10A0216C-CB2C-4877-AB4D-8E90369EB146}"/>
              </a:ext>
            </a:extLst>
          </p:cNvPr>
          <p:cNvSpPr txBox="1">
            <a:spLocks noGrp="1"/>
          </p:cNvSpPr>
          <p:nvPr>
            <p:ph type="sldNum" sz="quarter" idx="8"/>
          </p:nvPr>
        </p:nvSpPr>
        <p:spPr/>
        <p:txBody>
          <a:bodyPr/>
          <a:lstStyle>
            <a:lvl1pPr>
              <a:defRPr/>
            </a:lvl1pPr>
          </a:lstStyle>
          <a:p>
            <a:pPr lvl="0"/>
            <a:fld id="{E005BAB1-338E-497D-AD82-47F0F7A64119}" type="slidenum">
              <a:t>‹N°›</a:t>
            </a:fld>
            <a:endParaRPr lang="fr-CH"/>
          </a:p>
        </p:txBody>
      </p:sp>
    </p:spTree>
    <p:extLst>
      <p:ext uri="{BB962C8B-B14F-4D97-AF65-F5344CB8AC3E}">
        <p14:creationId xmlns:p14="http://schemas.microsoft.com/office/powerpoint/2010/main" val="148456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5A62-79A7-47FC-962A-2748505C8E2E}"/>
              </a:ext>
            </a:extLst>
          </p:cNvPr>
          <p:cNvSpPr txBox="1">
            <a:spLocks noGrp="1"/>
          </p:cNvSpPr>
          <p:nvPr>
            <p:ph type="title"/>
          </p:nvPr>
        </p:nvSpPr>
        <p:spPr>
          <a:xfrm>
            <a:off x="520714" y="695958"/>
            <a:ext cx="2438192" cy="2435861"/>
          </a:xfrm>
          <a:prstGeom prst="rect">
            <a:avLst/>
          </a:prstGeom>
        </p:spPr>
        <p:txBody>
          <a:bodyPr anchor="b"/>
          <a:lstStyle>
            <a:lvl1pPr>
              <a:defRPr sz="2645"/>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5764C9B4-92AF-4542-A3CA-F4525A239960}"/>
              </a:ext>
            </a:extLst>
          </p:cNvPr>
          <p:cNvSpPr txBox="1">
            <a:spLocks noGrp="1"/>
          </p:cNvSpPr>
          <p:nvPr>
            <p:ph idx="1"/>
          </p:nvPr>
        </p:nvSpPr>
        <p:spPr>
          <a:xfrm>
            <a:off x="3213850" y="1503081"/>
            <a:ext cx="3827084" cy="7418737"/>
          </a:xfrm>
        </p:spPr>
        <p:txBody>
          <a:bodyPr/>
          <a:lstStyle>
            <a:lvl1pPr>
              <a:defRPr sz="2645"/>
            </a:lvl1pPr>
            <a:lvl2pPr>
              <a:defRPr sz="2315"/>
            </a:lvl2pPr>
            <a:lvl3pPr>
              <a:defRPr sz="1984"/>
            </a:lvl3pPr>
            <a:lvl4pPr>
              <a:defRPr sz="1653"/>
            </a:lvl4pPr>
            <a:lvl5pPr>
              <a:defRPr sz="1653"/>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43B706B4-71DA-414C-A4B4-065FDC924728}"/>
              </a:ext>
            </a:extLst>
          </p:cNvPr>
          <p:cNvSpPr txBox="1">
            <a:spLocks noGrp="1"/>
          </p:cNvSpPr>
          <p:nvPr>
            <p:ph type="body" idx="2"/>
          </p:nvPr>
        </p:nvSpPr>
        <p:spPr>
          <a:xfrm>
            <a:off x="520714" y="3131820"/>
            <a:ext cx="2438192" cy="5802087"/>
          </a:xfrm>
        </p:spPr>
        <p:txBody>
          <a:bodyPr/>
          <a:lstStyle>
            <a:lvl1pPr marL="0" indent="0">
              <a:buNone/>
              <a:defRPr sz="1323"/>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399DF92-85CD-4F5D-86D0-819492CA2523}"/>
              </a:ext>
            </a:extLst>
          </p:cNvPr>
          <p:cNvSpPr txBox="1">
            <a:spLocks noGrp="1"/>
          </p:cNvSpPr>
          <p:nvPr>
            <p:ph type="dt" sz="half" idx="7"/>
          </p:nvPr>
        </p:nvSpPr>
        <p:spPr/>
        <p:txBody>
          <a:bodyPr/>
          <a:lstStyle>
            <a:lvl1pPr>
              <a:defRPr/>
            </a:lvl1pPr>
          </a:lstStyle>
          <a:p>
            <a:pPr lvl="0"/>
            <a:fld id="{6B105DC5-C872-4FFA-9555-D1D0E4F6A86E}" type="datetime1">
              <a:rPr lang="fr-CH"/>
              <a:pPr lvl="0"/>
              <a:t>09.10.2025</a:t>
            </a:fld>
            <a:endParaRPr lang="fr-CH"/>
          </a:p>
        </p:txBody>
      </p:sp>
      <p:sp>
        <p:nvSpPr>
          <p:cNvPr id="6" name="Footer Placeholder 5">
            <a:extLst>
              <a:ext uri="{FF2B5EF4-FFF2-40B4-BE49-F238E27FC236}">
                <a16:creationId xmlns:a16="http://schemas.microsoft.com/office/drawing/2014/main" id="{57BC4690-E229-46E7-8A1D-88D684AAF213}"/>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5229FC31-2BB2-4018-9621-2DE617A6256B}"/>
              </a:ext>
            </a:extLst>
          </p:cNvPr>
          <p:cNvSpPr txBox="1">
            <a:spLocks noGrp="1"/>
          </p:cNvSpPr>
          <p:nvPr>
            <p:ph type="sldNum" sz="quarter" idx="8"/>
          </p:nvPr>
        </p:nvSpPr>
        <p:spPr/>
        <p:txBody>
          <a:bodyPr/>
          <a:lstStyle>
            <a:lvl1pPr>
              <a:defRPr/>
            </a:lvl1pPr>
          </a:lstStyle>
          <a:p>
            <a:pPr lvl="0"/>
            <a:fld id="{51CD17E1-FA71-4035-A366-B049AD29A9BD}" type="slidenum">
              <a:t>‹N°›</a:t>
            </a:fld>
            <a:endParaRPr lang="fr-CH"/>
          </a:p>
        </p:txBody>
      </p:sp>
    </p:spTree>
    <p:extLst>
      <p:ext uri="{BB962C8B-B14F-4D97-AF65-F5344CB8AC3E}">
        <p14:creationId xmlns:p14="http://schemas.microsoft.com/office/powerpoint/2010/main" val="15581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8DD0-6663-43D9-8E65-58732360799A}"/>
              </a:ext>
            </a:extLst>
          </p:cNvPr>
          <p:cNvSpPr txBox="1">
            <a:spLocks noGrp="1"/>
          </p:cNvSpPr>
          <p:nvPr>
            <p:ph type="title"/>
          </p:nvPr>
        </p:nvSpPr>
        <p:spPr>
          <a:xfrm>
            <a:off x="520714" y="695958"/>
            <a:ext cx="2438192" cy="2435861"/>
          </a:xfrm>
          <a:prstGeom prst="rect">
            <a:avLst/>
          </a:prstGeom>
        </p:spPr>
        <p:txBody>
          <a:bodyPr anchor="b"/>
          <a:lstStyle>
            <a:lvl1pPr>
              <a:defRPr sz="2645"/>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3A26A5B5-A0C0-410A-B3DA-BCEE3024334B}"/>
              </a:ext>
            </a:extLst>
          </p:cNvPr>
          <p:cNvSpPr txBox="1">
            <a:spLocks noGrp="1"/>
          </p:cNvSpPr>
          <p:nvPr>
            <p:ph type="pic" idx="1"/>
          </p:nvPr>
        </p:nvSpPr>
        <p:spPr>
          <a:xfrm>
            <a:off x="3213850" y="1503081"/>
            <a:ext cx="3827084" cy="7418737"/>
          </a:xfrm>
        </p:spPr>
        <p:txBody>
          <a:bodyPr/>
          <a:lstStyle>
            <a:lvl1pPr marL="0" indent="0">
              <a:buNone/>
              <a:defRPr sz="2645"/>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F17143CB-3C06-486C-BC1D-A3D2663C0AB5}"/>
              </a:ext>
            </a:extLst>
          </p:cNvPr>
          <p:cNvSpPr txBox="1">
            <a:spLocks noGrp="1"/>
          </p:cNvSpPr>
          <p:nvPr>
            <p:ph type="body" idx="2"/>
          </p:nvPr>
        </p:nvSpPr>
        <p:spPr>
          <a:xfrm>
            <a:off x="520714" y="3131820"/>
            <a:ext cx="2438192" cy="5802087"/>
          </a:xfrm>
        </p:spPr>
        <p:txBody>
          <a:bodyPr/>
          <a:lstStyle>
            <a:lvl1pPr marL="0" indent="0">
              <a:buNone/>
              <a:defRPr sz="1323"/>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22530C03-2C92-42C6-988E-1FCE3E0EA62E}"/>
              </a:ext>
            </a:extLst>
          </p:cNvPr>
          <p:cNvSpPr txBox="1">
            <a:spLocks noGrp="1"/>
          </p:cNvSpPr>
          <p:nvPr>
            <p:ph type="dt" sz="half" idx="7"/>
          </p:nvPr>
        </p:nvSpPr>
        <p:spPr/>
        <p:txBody>
          <a:bodyPr/>
          <a:lstStyle>
            <a:lvl1pPr>
              <a:defRPr/>
            </a:lvl1pPr>
          </a:lstStyle>
          <a:p>
            <a:pPr lvl="0"/>
            <a:fld id="{52794FBA-FA66-4949-8DC6-838B653967BB}" type="datetime1">
              <a:rPr lang="fr-CH"/>
              <a:pPr lvl="0"/>
              <a:t>09.10.2025</a:t>
            </a:fld>
            <a:endParaRPr lang="fr-CH"/>
          </a:p>
        </p:txBody>
      </p:sp>
      <p:sp>
        <p:nvSpPr>
          <p:cNvPr id="6" name="Footer Placeholder 5">
            <a:extLst>
              <a:ext uri="{FF2B5EF4-FFF2-40B4-BE49-F238E27FC236}">
                <a16:creationId xmlns:a16="http://schemas.microsoft.com/office/drawing/2014/main" id="{703EA85D-CCEC-48CF-8C71-4A6C8CB8973D}"/>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AA138250-BF4E-4E46-9F3A-0DA600FD17A1}"/>
              </a:ext>
            </a:extLst>
          </p:cNvPr>
          <p:cNvSpPr txBox="1">
            <a:spLocks noGrp="1"/>
          </p:cNvSpPr>
          <p:nvPr>
            <p:ph type="sldNum" sz="quarter" idx="8"/>
          </p:nvPr>
        </p:nvSpPr>
        <p:spPr/>
        <p:txBody>
          <a:bodyPr/>
          <a:lstStyle>
            <a:lvl1pPr>
              <a:defRPr/>
            </a:lvl1pPr>
          </a:lstStyle>
          <a:p>
            <a:pPr lvl="0"/>
            <a:fld id="{41DA7462-1C8F-4F3F-A6FA-BB347A6C7FB7}" type="slidenum">
              <a:t>‹N°›</a:t>
            </a:fld>
            <a:endParaRPr lang="fr-CH"/>
          </a:p>
        </p:txBody>
      </p:sp>
    </p:spTree>
    <p:extLst>
      <p:ext uri="{BB962C8B-B14F-4D97-AF65-F5344CB8AC3E}">
        <p14:creationId xmlns:p14="http://schemas.microsoft.com/office/powerpoint/2010/main" val="297485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281A96-F561-418C-AB18-6E288A2AD38E}"/>
              </a:ext>
            </a:extLst>
          </p:cNvPr>
          <p:cNvSpPr txBox="1">
            <a:spLocks noGrp="1"/>
          </p:cNvSpPr>
          <p:nvPr>
            <p:ph type="body" idx="1"/>
          </p:nvPr>
        </p:nvSpPr>
        <p:spPr>
          <a:xfrm>
            <a:off x="519726" y="2779007"/>
            <a:ext cx="6520220" cy="6623703"/>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6B9A662-946F-4D88-B8B1-BA29F79A3CA8}"/>
              </a:ext>
            </a:extLst>
          </p:cNvPr>
          <p:cNvSpPr txBox="1">
            <a:spLocks noGrp="1"/>
          </p:cNvSpPr>
          <p:nvPr>
            <p:ph type="dt" sz="half" idx="2"/>
          </p:nvPr>
        </p:nvSpPr>
        <p:spPr>
          <a:xfrm>
            <a:off x="519726" y="9675778"/>
            <a:ext cx="1700930" cy="55579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sp>
        <p:nvSpPr>
          <p:cNvPr id="5" name="Footer Placeholder 4">
            <a:extLst>
              <a:ext uri="{FF2B5EF4-FFF2-40B4-BE49-F238E27FC236}">
                <a16:creationId xmlns:a16="http://schemas.microsoft.com/office/drawing/2014/main" id="{12A3D5C5-2278-4CB9-9492-21DA853CB3C5}"/>
              </a:ext>
            </a:extLst>
          </p:cNvPr>
          <p:cNvSpPr txBox="1">
            <a:spLocks noGrp="1"/>
          </p:cNvSpPr>
          <p:nvPr>
            <p:ph type="ftr" sz="quarter" idx="3"/>
          </p:nvPr>
        </p:nvSpPr>
        <p:spPr>
          <a:xfrm>
            <a:off x="2504139" y="9675778"/>
            <a:ext cx="2551386" cy="55579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sp>
        <p:nvSpPr>
          <p:cNvPr id="6" name="Slide Number Placeholder 5">
            <a:extLst>
              <a:ext uri="{FF2B5EF4-FFF2-40B4-BE49-F238E27FC236}">
                <a16:creationId xmlns:a16="http://schemas.microsoft.com/office/drawing/2014/main" id="{D2E57833-E4AC-4A0C-865B-6F3B14736488}"/>
              </a:ext>
            </a:extLst>
          </p:cNvPr>
          <p:cNvSpPr txBox="1">
            <a:spLocks noGrp="1"/>
          </p:cNvSpPr>
          <p:nvPr>
            <p:ph type="sldNum" sz="quarter" idx="4"/>
          </p:nvPr>
        </p:nvSpPr>
        <p:spPr>
          <a:xfrm>
            <a:off x="5339017" y="9675778"/>
            <a:ext cx="1700930" cy="55579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pic>
        <p:nvPicPr>
          <p:cNvPr id="7" name="Image 6" descr="Une image contenant symbole&#10;&#10;Le contenu généré par l’IA peut être incorrect.">
            <a:extLst>
              <a:ext uri="{FF2B5EF4-FFF2-40B4-BE49-F238E27FC236}">
                <a16:creationId xmlns:a16="http://schemas.microsoft.com/office/drawing/2014/main" id="{F3BD9995-D6E0-CED7-EE9D-3D88D3EF1B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1955" y="207823"/>
            <a:ext cx="4615753" cy="789537"/>
          </a:xfrm>
          <a:prstGeom prst="rect">
            <a:avLst/>
          </a:prstGeom>
        </p:spPr>
      </p:pic>
      <p:cxnSp>
        <p:nvCxnSpPr>
          <p:cNvPr id="8" name="Connecteur droit 1034">
            <a:extLst>
              <a:ext uri="{FF2B5EF4-FFF2-40B4-BE49-F238E27FC236}">
                <a16:creationId xmlns:a16="http://schemas.microsoft.com/office/drawing/2014/main" id="{F1D5290E-FBB0-DF6A-17F6-4C9D46BA5281}"/>
              </a:ext>
            </a:extLst>
          </p:cNvPr>
          <p:cNvCxnSpPr>
            <a:cxnSpLocks/>
          </p:cNvCxnSpPr>
          <p:nvPr userDrawn="1"/>
        </p:nvCxnSpPr>
        <p:spPr>
          <a:xfrm flipV="1">
            <a:off x="359831" y="1127984"/>
            <a:ext cx="6840000" cy="11819"/>
          </a:xfrm>
          <a:prstGeom prst="straightConnector1">
            <a:avLst/>
          </a:prstGeom>
          <a:ln w="190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755934" rtl="0" fontAlgn="auto" hangingPunct="1">
        <a:lnSpc>
          <a:spcPct val="90000"/>
        </a:lnSpc>
        <a:spcBef>
          <a:spcPts val="0"/>
        </a:spcBef>
        <a:spcAft>
          <a:spcPts val="0"/>
        </a:spcAft>
        <a:buNone/>
        <a:tabLst/>
        <a:defRPr lang="fr-FR" sz="3637" b="0" i="0" u="none" strike="noStrike" kern="1200" cap="none" spc="0" baseline="0">
          <a:solidFill>
            <a:srgbClr val="000000"/>
          </a:solidFill>
          <a:uFillTx/>
          <a:latin typeface="Calibri Light"/>
        </a:defRPr>
      </a:lvl1pPr>
    </p:titleStyle>
    <p:bodyStyle>
      <a:lvl1pPr marL="188988" marR="0" lvl="0" indent="-188988" algn="l" defTabSz="755934" rtl="0" fontAlgn="auto" hangingPunct="1">
        <a:lnSpc>
          <a:spcPct val="90000"/>
        </a:lnSpc>
        <a:spcBef>
          <a:spcPts val="825"/>
        </a:spcBef>
        <a:spcAft>
          <a:spcPts val="0"/>
        </a:spcAft>
        <a:buSzPct val="100000"/>
        <a:buFont typeface="Arial" pitchFamily="34"/>
        <a:buChar char="•"/>
        <a:tabLst/>
        <a:defRPr lang="fr-FR" sz="2315" b="0" i="0" u="none" strike="noStrike" kern="1200" cap="none" spc="0" baseline="0">
          <a:solidFill>
            <a:srgbClr val="000000"/>
          </a:solidFill>
          <a:uFillTx/>
          <a:latin typeface="Calibri"/>
        </a:defRPr>
      </a:lvl1pPr>
      <a:lvl2pPr marL="566955" marR="0" lvl="1" indent="-188988" algn="l" defTabSz="755934" rtl="0" fontAlgn="auto" hangingPunct="1">
        <a:lnSpc>
          <a:spcPct val="90000"/>
        </a:lnSpc>
        <a:spcBef>
          <a:spcPts val="415"/>
        </a:spcBef>
        <a:spcAft>
          <a:spcPts val="0"/>
        </a:spcAft>
        <a:buSzPct val="100000"/>
        <a:buFont typeface="Arial" pitchFamily="34"/>
        <a:buChar char="•"/>
        <a:tabLst/>
        <a:defRPr lang="fr-FR" sz="1984" b="0" i="0" u="none" strike="noStrike" kern="1200" cap="none" spc="0" baseline="0">
          <a:solidFill>
            <a:srgbClr val="000000"/>
          </a:solidFill>
          <a:uFillTx/>
          <a:latin typeface="Calibri"/>
        </a:defRPr>
      </a:lvl2pPr>
      <a:lvl3pPr marL="944913" marR="0" lvl="2" indent="-188988" algn="l" defTabSz="755934" rtl="0" fontAlgn="auto" hangingPunct="1">
        <a:lnSpc>
          <a:spcPct val="90000"/>
        </a:lnSpc>
        <a:spcBef>
          <a:spcPts val="415"/>
        </a:spcBef>
        <a:spcAft>
          <a:spcPts val="0"/>
        </a:spcAft>
        <a:buSzPct val="100000"/>
        <a:buFont typeface="Arial" pitchFamily="34"/>
        <a:buChar char="•"/>
        <a:tabLst/>
        <a:defRPr lang="fr-FR" sz="1653" b="0" i="0" u="none" strike="noStrike" kern="1200" cap="none" spc="0" baseline="0">
          <a:solidFill>
            <a:srgbClr val="000000"/>
          </a:solidFill>
          <a:uFillTx/>
          <a:latin typeface="Calibri"/>
        </a:defRPr>
      </a:lvl3pPr>
      <a:lvl4pPr marL="1322880" marR="0" lvl="3"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4pPr>
      <a:lvl5pPr marL="1700857" marR="0" lvl="4"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3.png"/><Relationship Id="rId3" Type="http://schemas.openxmlformats.org/officeDocument/2006/relationships/image" Target="../media/image11.svg"/><Relationship Id="rId21"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3.svg"/><Relationship Id="rId2" Type="http://schemas.openxmlformats.org/officeDocument/2006/relationships/image" Target="../media/image10.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8.svg"/><Relationship Id="rId10" Type="http://schemas.openxmlformats.org/officeDocument/2006/relationships/image" Target="../media/image18.png"/><Relationship Id="rId19"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03_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3" name="Rectangle 487">
            <a:extLst>
              <a:ext uri="{FF2B5EF4-FFF2-40B4-BE49-F238E27FC236}">
                <a16:creationId xmlns:a16="http://schemas.microsoft.com/office/drawing/2014/main" id="{F0799F09-2F2D-405E-A22B-1788ED4D1C4E}"/>
              </a:ext>
            </a:extLst>
          </p:cNvPr>
          <p:cNvSpPr/>
          <p:nvPr/>
        </p:nvSpPr>
        <p:spPr>
          <a:xfrm>
            <a:off x="2294254" y="9784691"/>
            <a:ext cx="2971166" cy="33855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CHF 890’000.-</a:t>
            </a:r>
          </a:p>
        </p:txBody>
      </p:sp>
      <p:sp>
        <p:nvSpPr>
          <p:cNvPr id="24" name="Rectangle 488">
            <a:extLst>
              <a:ext uri="{FF2B5EF4-FFF2-40B4-BE49-F238E27FC236}">
                <a16:creationId xmlns:a16="http://schemas.microsoft.com/office/drawing/2014/main" id="{3F97B3DD-4B39-45A4-9D0D-4792043D5935}"/>
              </a:ext>
            </a:extLst>
          </p:cNvPr>
          <p:cNvSpPr/>
          <p:nvPr/>
        </p:nvSpPr>
        <p:spPr>
          <a:xfrm>
            <a:off x="1978549"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   97 m</a:t>
            </a:r>
            <a:r>
              <a:rPr lang="fr-FR" sz="1400" dirty="0">
                <a:solidFill>
                  <a:srgbClr val="000000"/>
                </a:solidFill>
              </a:rPr>
              <a:t>2</a:t>
            </a:r>
            <a:endParaRPr lang="fr-FR" sz="1400" b="0" i="0" u="none" strike="noStrike" kern="1200" cap="none" spc="0" baseline="0" dirty="0">
              <a:solidFill>
                <a:srgbClr val="000000"/>
              </a:solidFill>
              <a:uFillTx/>
            </a:endParaRPr>
          </a:p>
        </p:txBody>
      </p:sp>
      <p:sp>
        <p:nvSpPr>
          <p:cNvPr id="27" name="Rectangle 491">
            <a:extLst>
              <a:ext uri="{FF2B5EF4-FFF2-40B4-BE49-F238E27FC236}">
                <a16:creationId xmlns:a16="http://schemas.microsoft.com/office/drawing/2014/main" id="{6EAFA302-7566-4E18-A682-323EA8E40BBD}"/>
              </a:ext>
            </a:extLst>
          </p:cNvPr>
          <p:cNvSpPr/>
          <p:nvPr/>
        </p:nvSpPr>
        <p:spPr>
          <a:xfrm>
            <a:off x="4858736" y="9704605"/>
            <a:ext cx="65" cy="276999"/>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Arial" pitchFamily="34"/>
            </a:endParaRPr>
          </a:p>
        </p:txBody>
      </p:sp>
      <p:sp>
        <p:nvSpPr>
          <p:cNvPr id="29" name="Freeform 782">
            <a:extLst>
              <a:ext uri="{FF2B5EF4-FFF2-40B4-BE49-F238E27FC236}">
                <a16:creationId xmlns:a16="http://schemas.microsoft.com/office/drawing/2014/main" id="{F8A0347E-EED5-4B84-99BB-B12591A5AC8A}"/>
              </a:ext>
            </a:extLst>
          </p:cNvPr>
          <p:cNvSpPr/>
          <p:nvPr/>
        </p:nvSpPr>
        <p:spPr>
          <a:xfrm>
            <a:off x="457200" y="942975"/>
            <a:ext cx="2555876" cy="0"/>
          </a:xfrm>
          <a:custGeom>
            <a:avLst/>
            <a:gdLst>
              <a:gd name="f0" fmla="val 10800000"/>
              <a:gd name="f1" fmla="val 5400000"/>
              <a:gd name="f2" fmla="val 180"/>
              <a:gd name="f3" fmla="val w"/>
              <a:gd name="f4" fmla="val h"/>
              <a:gd name="f5" fmla="val ss"/>
              <a:gd name="f6" fmla="val 0"/>
              <a:gd name="f7" fmla="val 2555875"/>
              <a:gd name="f8" fmla="+- 0 0 -90"/>
              <a:gd name="f9" fmla="abs f3"/>
              <a:gd name="f10" fmla="abs f4"/>
              <a:gd name="f11" fmla="abs f5"/>
              <a:gd name="f12" fmla="*/ f3 1 2555875"/>
              <a:gd name="f13" fmla="+- f6 0 f6"/>
              <a:gd name="f14" fmla="+- f7 0 f6"/>
              <a:gd name="f15" fmla="*/ f8 f0 1"/>
              <a:gd name="f16" fmla="?: f9 f3 1"/>
              <a:gd name="f17" fmla="?: f10 f4 1"/>
              <a:gd name="f18" fmla="?: f11 f5 1"/>
              <a:gd name="f19" fmla="*/ f14 1 2555875"/>
              <a:gd name="f20" fmla="*/ f13 1 0"/>
              <a:gd name="f21" fmla="*/ f15 1 f2"/>
              <a:gd name="f22" fmla="*/ f16 1 2555875"/>
              <a:gd name="f23" fmla="*/ f17 1 21600"/>
              <a:gd name="f24" fmla="*/ 21600 f17 1"/>
              <a:gd name="f25" fmla="*/ 25558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558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0" name="Line 783">
            <a:extLst>
              <a:ext uri="{FF2B5EF4-FFF2-40B4-BE49-F238E27FC236}">
                <a16:creationId xmlns:a16="http://schemas.microsoft.com/office/drawing/2014/main" id="{58A4E779-36BC-4B50-B3CC-FF873A365244}"/>
              </a:ext>
            </a:extLst>
          </p:cNvPr>
          <p:cNvSpPr/>
          <p:nvPr/>
        </p:nvSpPr>
        <p:spPr>
          <a:xfrm flipH="1">
            <a:off x="457200" y="942975"/>
            <a:ext cx="255587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1" name="Freeform 785">
            <a:extLst>
              <a:ext uri="{FF2B5EF4-FFF2-40B4-BE49-F238E27FC236}">
                <a16:creationId xmlns:a16="http://schemas.microsoft.com/office/drawing/2014/main" id="{88D770FF-52C2-47CB-9254-08F078F64A67}"/>
              </a:ext>
            </a:extLst>
          </p:cNvPr>
          <p:cNvSpPr/>
          <p:nvPr/>
        </p:nvSpPr>
        <p:spPr>
          <a:xfrm>
            <a:off x="4429125"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2" name="Rectangle 812">
            <a:extLst>
              <a:ext uri="{FF2B5EF4-FFF2-40B4-BE49-F238E27FC236}">
                <a16:creationId xmlns:a16="http://schemas.microsoft.com/office/drawing/2014/main" id="{37B874A8-A9D9-410F-88D2-6C9C19C1E08F}"/>
              </a:ext>
            </a:extLst>
          </p:cNvPr>
          <p:cNvSpPr/>
          <p:nvPr/>
        </p:nvSpPr>
        <p:spPr>
          <a:xfrm>
            <a:off x="6899276"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35" name="ZoneTexte 1036">
            <a:extLst>
              <a:ext uri="{FF2B5EF4-FFF2-40B4-BE49-F238E27FC236}">
                <a16:creationId xmlns:a16="http://schemas.microsoft.com/office/drawing/2014/main" id="{867B2B05-6986-42A0-9205-6D9983656DA8}"/>
              </a:ext>
            </a:extLst>
          </p:cNvPr>
          <p:cNvSpPr txBox="1"/>
          <p:nvPr/>
        </p:nvSpPr>
        <p:spPr>
          <a:xfrm>
            <a:off x="268332" y="1191458"/>
            <a:ext cx="7042062" cy="43088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cs typeface="Arial" pitchFamily="34"/>
              </a:rPr>
              <a:t>APPARTEMENT DE 4.5 PIÈCES AU 1</a:t>
            </a:r>
            <a:r>
              <a:rPr lang="fr-FR" sz="2200" kern="0" baseline="30000" dirty="0">
                <a:solidFill>
                  <a:schemeClr val="accent4">
                    <a:lumMod val="75000"/>
                  </a:schemeClr>
                </a:solidFill>
                <a:cs typeface="Arial" pitchFamily="34"/>
              </a:rPr>
              <a:t>er</a:t>
            </a:r>
            <a:r>
              <a:rPr lang="fr-FR" sz="2200" kern="0" dirty="0">
                <a:solidFill>
                  <a:schemeClr val="accent4">
                    <a:lumMod val="75000"/>
                  </a:schemeClr>
                </a:solidFill>
                <a:cs typeface="Arial" pitchFamily="34"/>
              </a:rPr>
              <a:t> ÉTAGE</a:t>
            </a:r>
          </a:p>
        </p:txBody>
      </p:sp>
      <p:sp>
        <p:nvSpPr>
          <p:cNvPr id="18" name="Rectangle 488">
            <a:extLst>
              <a:ext uri="{FF2B5EF4-FFF2-40B4-BE49-F238E27FC236}">
                <a16:creationId xmlns:a16="http://schemas.microsoft.com/office/drawing/2014/main" id="{4888BC6A-EE46-1BD6-5F83-BE9B546F25A5}"/>
              </a:ext>
            </a:extLst>
          </p:cNvPr>
          <p:cNvSpPr/>
          <p:nvPr/>
        </p:nvSpPr>
        <p:spPr>
          <a:xfrm>
            <a:off x="3394871"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4</a:t>
            </a:r>
            <a:r>
              <a:rPr lang="fr-FR" sz="1400" b="0" i="0" u="none" strike="noStrike" kern="1200" cap="none" spc="0" baseline="0" dirty="0">
                <a:solidFill>
                  <a:srgbClr val="000000"/>
                </a:solidFill>
                <a:uFillTx/>
              </a:rPr>
              <a:t>.5 PCES</a:t>
            </a:r>
          </a:p>
        </p:txBody>
      </p:sp>
      <p:sp>
        <p:nvSpPr>
          <p:cNvPr id="20" name="Rectangle 488">
            <a:extLst>
              <a:ext uri="{FF2B5EF4-FFF2-40B4-BE49-F238E27FC236}">
                <a16:creationId xmlns:a16="http://schemas.microsoft.com/office/drawing/2014/main" id="{003069C0-719D-0CC0-3C8C-6D89086592B0}"/>
              </a:ext>
            </a:extLst>
          </p:cNvPr>
          <p:cNvSpPr/>
          <p:nvPr/>
        </p:nvSpPr>
        <p:spPr>
          <a:xfrm>
            <a:off x="4725401"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150</a:t>
            </a:r>
            <a:r>
              <a:rPr lang="fr-FR" sz="1400" b="0" i="0" u="none" strike="noStrike" kern="1200" cap="none" spc="0" baseline="0" dirty="0">
                <a:solidFill>
                  <a:srgbClr val="000000"/>
                </a:solidFill>
                <a:uFillTx/>
              </a:rPr>
              <a:t> m</a:t>
            </a:r>
            <a:r>
              <a:rPr lang="fr-FR" sz="1400" dirty="0">
                <a:solidFill>
                  <a:srgbClr val="000000"/>
                </a:solidFill>
              </a:rPr>
              <a:t>2</a:t>
            </a:r>
            <a:endParaRPr lang="fr-FR" sz="1400" b="0" i="0" u="none" strike="noStrike" kern="1200" cap="none" spc="0" baseline="0" dirty="0">
              <a:solidFill>
                <a:srgbClr val="000000"/>
              </a:solidFill>
              <a:uFillTx/>
            </a:endParaRPr>
          </a:p>
        </p:txBody>
      </p:sp>
      <p:pic>
        <p:nvPicPr>
          <p:cNvPr id="36" name="Image 35" descr="Une image contenant intérieur, mur, sol, décoration d’intérieur&#10;&#10;Le contenu généré par l’IA peut être incorrect.">
            <a:extLst>
              <a:ext uri="{FF2B5EF4-FFF2-40B4-BE49-F238E27FC236}">
                <a16:creationId xmlns:a16="http://schemas.microsoft.com/office/drawing/2014/main" id="{71AA8B3E-2499-7B7D-8BF5-6D499F50D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89" y="1701469"/>
            <a:ext cx="6820948" cy="6820948"/>
          </a:xfrm>
          <a:prstGeom prst="rect">
            <a:avLst/>
          </a:prstGeom>
        </p:spPr>
      </p:pic>
      <p:pic>
        <p:nvPicPr>
          <p:cNvPr id="2" name="Graphic 46">
            <a:extLst>
              <a:ext uri="{FF2B5EF4-FFF2-40B4-BE49-F238E27FC236}">
                <a16:creationId xmlns:a16="http://schemas.microsoft.com/office/drawing/2014/main" id="{DF67FE56-9415-6491-0E6D-30D9E6CED2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4254" y="8689040"/>
            <a:ext cx="540000" cy="540000"/>
          </a:xfrm>
          <a:prstGeom prst="rect">
            <a:avLst/>
          </a:prstGeom>
        </p:spPr>
      </p:pic>
      <p:pic>
        <p:nvPicPr>
          <p:cNvPr id="3" name="Graphic 44">
            <a:extLst>
              <a:ext uri="{FF2B5EF4-FFF2-40B4-BE49-F238E27FC236}">
                <a16:creationId xmlns:a16="http://schemas.microsoft.com/office/drawing/2014/main" id="{D8AF7BDC-EFC2-6449-15D0-3742086ACC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9837" y="8734680"/>
            <a:ext cx="540000" cy="540000"/>
          </a:xfrm>
          <a:prstGeom prst="rect">
            <a:avLst/>
          </a:prstGeom>
        </p:spPr>
      </p:pic>
      <p:pic>
        <p:nvPicPr>
          <p:cNvPr id="5" name="Graphic 42">
            <a:extLst>
              <a:ext uri="{FF2B5EF4-FFF2-40B4-BE49-F238E27FC236}">
                <a16:creationId xmlns:a16="http://schemas.microsoft.com/office/drawing/2014/main" id="{5FB0108E-12CC-F532-CCA3-5081BDED7A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8736" y="8689040"/>
            <a:ext cx="540000" cy="5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lein air, ciel, maison, bâtiment&#10;&#10;Le contenu généré par l’IA peut être incorrect.">
            <a:extLst>
              <a:ext uri="{FF2B5EF4-FFF2-40B4-BE49-F238E27FC236}">
                <a16:creationId xmlns:a16="http://schemas.microsoft.com/office/drawing/2014/main" id="{7B339EEB-4EA6-182A-EF75-8688D7A4FF5C}"/>
              </a:ext>
            </a:extLst>
          </p:cNvPr>
          <p:cNvPicPr>
            <a:picLocks noChangeAspect="1"/>
          </p:cNvPicPr>
          <p:nvPr/>
        </p:nvPicPr>
        <p:blipFill>
          <a:blip r:embed="rId2">
            <a:alphaModFix amt="87000"/>
            <a:extLst>
              <a:ext uri="{28A0092B-C50C-407E-A947-70E740481C1C}">
                <a14:useLocalDpi xmlns:a14="http://schemas.microsoft.com/office/drawing/2010/main" val="0"/>
              </a:ext>
            </a:extLst>
          </a:blip>
          <a:srcRect l="11740" t="5430" b="4409"/>
          <a:stretch>
            <a:fillRect/>
          </a:stretch>
        </p:blipFill>
        <p:spPr>
          <a:xfrm>
            <a:off x="457200" y="1377493"/>
            <a:ext cx="6796408" cy="5207100"/>
          </a:xfrm>
          <a:prstGeom prst="rect">
            <a:avLst/>
          </a:prstGeom>
          <a:effectLst>
            <a:softEdge rad="0"/>
          </a:effectLst>
        </p:spPr>
      </p:pic>
      <p:sp>
        <p:nvSpPr>
          <p:cNvPr id="8" name="Rectangle 476">
            <a:extLst>
              <a:ext uri="{FF2B5EF4-FFF2-40B4-BE49-F238E27FC236}">
                <a16:creationId xmlns:a16="http://schemas.microsoft.com/office/drawing/2014/main" id="{935A7F37-D479-412F-5339-15C7315BBB25}"/>
              </a:ext>
            </a:extLst>
          </p:cNvPr>
          <p:cNvSpPr/>
          <p:nvPr/>
        </p:nvSpPr>
        <p:spPr>
          <a:xfrm>
            <a:off x="457200" y="6849109"/>
            <a:ext cx="2489900" cy="33855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DESCRIPTIF</a:t>
            </a:r>
            <a:endParaRPr lang="fr-FR" sz="1800" i="0" u="none" strike="noStrike" kern="1200" cap="none" spc="0" baseline="0" dirty="0">
              <a:solidFill>
                <a:schemeClr val="accent4">
                  <a:lumMod val="75000"/>
                </a:schemeClr>
              </a:solidFill>
              <a:uFillTx/>
            </a:endParaRPr>
          </a:p>
        </p:txBody>
      </p:sp>
      <p:sp>
        <p:nvSpPr>
          <p:cNvPr id="9" name="ZoneTexte 1035">
            <a:extLst>
              <a:ext uri="{FF2B5EF4-FFF2-40B4-BE49-F238E27FC236}">
                <a16:creationId xmlns:a16="http://schemas.microsoft.com/office/drawing/2014/main" id="{7FDDA034-7F03-F85E-39AC-0AFDE451E56C}"/>
              </a:ext>
            </a:extLst>
          </p:cNvPr>
          <p:cNvSpPr txBox="1"/>
          <p:nvPr/>
        </p:nvSpPr>
        <p:spPr>
          <a:xfrm>
            <a:off x="457200" y="7379827"/>
            <a:ext cx="3174609" cy="3000821"/>
          </a:xfrm>
          <a:prstGeom prst="rect">
            <a:avLst/>
          </a:prstGeom>
          <a:noFill/>
          <a:ln cap="flat">
            <a:noFill/>
          </a:ln>
        </p:spPr>
        <p:txBody>
          <a:bodyPr vert="horz" wrap="square" lIns="0" tIns="0" rIns="0" bIns="45720" anchor="t" anchorCtr="0" compatLnSpc="1">
            <a:spAutoFit/>
          </a:bodyPr>
          <a:lstStyle/>
          <a:p>
            <a:pPr algn="just"/>
            <a:r>
              <a:rPr lang="fr-FR" sz="1200" b="1" dirty="0"/>
              <a:t>Appartement 4.5 pièces à 1040 Echallens, Grand Rue 2.</a:t>
            </a:r>
          </a:p>
          <a:p>
            <a:pPr algn="just"/>
            <a:endParaRPr lang="fr-FR" sz="1200" dirty="0"/>
          </a:p>
          <a:p>
            <a:pPr algn="just"/>
            <a:r>
              <a:rPr lang="fr-CH" sz="1200" dirty="0"/>
              <a:t>Situé en plein cœur du bourg d’Echallens, à seulement 350 mètres de la gare CFF et à proximité immédiate de toutes les commodités, cet appartement allie charme et confort moderne. Intégré dans une bâtisse de caractère comprenant 9 appartements répartis sur trois niveaux hors-sol avec combles, le bien profite d’un cadre authentique. Les boiseries d’origine ainsi que les parties communes ont été soigneusement conservées, apportant une touche de cachet unique. </a:t>
            </a:r>
          </a:p>
          <a:p>
            <a:pPr algn="just"/>
            <a:endParaRPr lang="fr-CH" sz="1200" dirty="0"/>
          </a:p>
          <a:p>
            <a:pPr algn="just"/>
            <a:r>
              <a:rPr lang="fr-CH" sz="1200" dirty="0"/>
              <a:t> </a:t>
            </a:r>
          </a:p>
        </p:txBody>
      </p:sp>
      <p:sp>
        <p:nvSpPr>
          <p:cNvPr id="10" name="ZoneTexte 1035">
            <a:extLst>
              <a:ext uri="{FF2B5EF4-FFF2-40B4-BE49-F238E27FC236}">
                <a16:creationId xmlns:a16="http://schemas.microsoft.com/office/drawing/2014/main" id="{5F3B44AA-5FC6-7EA0-B3D2-2AD0BC3A2F4D}"/>
              </a:ext>
            </a:extLst>
          </p:cNvPr>
          <p:cNvSpPr txBox="1"/>
          <p:nvPr/>
        </p:nvSpPr>
        <p:spPr>
          <a:xfrm>
            <a:off x="4082104" y="7405227"/>
            <a:ext cx="3174609" cy="2262158"/>
          </a:xfrm>
          <a:prstGeom prst="rect">
            <a:avLst/>
          </a:prstGeom>
          <a:noFill/>
          <a:ln cap="flat">
            <a:noFill/>
          </a:ln>
        </p:spPr>
        <p:txBody>
          <a:bodyPr vert="horz" wrap="square" lIns="0" tIns="0" rIns="0" bIns="45720" anchor="t" anchorCtr="0" compatLnSpc="1">
            <a:spAutoFit/>
          </a:bodyPr>
          <a:lstStyle/>
          <a:p>
            <a:pPr algn="just"/>
            <a:r>
              <a:rPr lang="fr-CH" sz="1200" dirty="0"/>
              <a:t>Un grand jardin, à l’arrière de la bâtisse, offre un espace privatif verdoyant et calme pour chaque appartement. Rare en plein centre-ville, il constitue un véritable atout, idéal pour les moments de détente, de convivialité, les jeux d’enfants ou les repas en extérieur.</a:t>
            </a:r>
          </a:p>
          <a:p>
            <a:pPr algn="just"/>
            <a:endParaRPr lang="fr-CH" sz="1200" dirty="0"/>
          </a:p>
          <a:p>
            <a:pPr algn="just"/>
            <a:r>
              <a:rPr lang="fr-CH" sz="1200" dirty="0"/>
              <a:t>Enfin, pour les amoureux de nature, une multitude de promenades et de sentiers s’offrent à vous dès la sortie de l’appartement. Ce cadre privilégié permet de profiter pleinement des charmes de la campagne tout en bénéficiant du confort urbain. </a:t>
            </a:r>
          </a:p>
        </p:txBody>
      </p:sp>
      <p:sp>
        <p:nvSpPr>
          <p:cNvPr id="2" name="Freeform 782">
            <a:extLst>
              <a:ext uri="{FF2B5EF4-FFF2-40B4-BE49-F238E27FC236}">
                <a16:creationId xmlns:a16="http://schemas.microsoft.com/office/drawing/2014/main" id="{C91A4157-7C19-A3C0-CF9E-6D44089BF001}"/>
              </a:ext>
            </a:extLst>
          </p:cNvPr>
          <p:cNvSpPr/>
          <p:nvPr/>
        </p:nvSpPr>
        <p:spPr>
          <a:xfrm>
            <a:off x="457200" y="942975"/>
            <a:ext cx="2555876" cy="0"/>
          </a:xfrm>
          <a:custGeom>
            <a:avLst/>
            <a:gdLst>
              <a:gd name="f0" fmla="val 10800000"/>
              <a:gd name="f1" fmla="val 5400000"/>
              <a:gd name="f2" fmla="val 180"/>
              <a:gd name="f3" fmla="val w"/>
              <a:gd name="f4" fmla="val h"/>
              <a:gd name="f5" fmla="val ss"/>
              <a:gd name="f6" fmla="val 0"/>
              <a:gd name="f7" fmla="val 2555875"/>
              <a:gd name="f8" fmla="+- 0 0 -90"/>
              <a:gd name="f9" fmla="abs f3"/>
              <a:gd name="f10" fmla="abs f4"/>
              <a:gd name="f11" fmla="abs f5"/>
              <a:gd name="f12" fmla="*/ f3 1 2555875"/>
              <a:gd name="f13" fmla="+- f6 0 f6"/>
              <a:gd name="f14" fmla="+- f7 0 f6"/>
              <a:gd name="f15" fmla="*/ f8 f0 1"/>
              <a:gd name="f16" fmla="?: f9 f3 1"/>
              <a:gd name="f17" fmla="?: f10 f4 1"/>
              <a:gd name="f18" fmla="?: f11 f5 1"/>
              <a:gd name="f19" fmla="*/ f14 1 2555875"/>
              <a:gd name="f20" fmla="*/ f13 1 0"/>
              <a:gd name="f21" fmla="*/ f15 1 f2"/>
              <a:gd name="f22" fmla="*/ f16 1 2555875"/>
              <a:gd name="f23" fmla="*/ f17 1 21600"/>
              <a:gd name="f24" fmla="*/ 21600 f17 1"/>
              <a:gd name="f25" fmla="*/ 25558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558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Freeform 785">
            <a:extLst>
              <a:ext uri="{FF2B5EF4-FFF2-40B4-BE49-F238E27FC236}">
                <a16:creationId xmlns:a16="http://schemas.microsoft.com/office/drawing/2014/main" id="{11EC2446-68D7-B70C-415A-42EED612F702}"/>
              </a:ext>
            </a:extLst>
          </p:cNvPr>
          <p:cNvSpPr/>
          <p:nvPr/>
        </p:nvSpPr>
        <p:spPr>
          <a:xfrm>
            <a:off x="4429125"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2" name="Rectangle 812">
            <a:extLst>
              <a:ext uri="{FF2B5EF4-FFF2-40B4-BE49-F238E27FC236}">
                <a16:creationId xmlns:a16="http://schemas.microsoft.com/office/drawing/2014/main" id="{27EB53E2-F882-4807-D441-CCE91B299683}"/>
              </a:ext>
            </a:extLst>
          </p:cNvPr>
          <p:cNvSpPr/>
          <p:nvPr/>
        </p:nvSpPr>
        <p:spPr>
          <a:xfrm>
            <a:off x="6899276"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3" name="Forme libre 6">
            <a:extLst>
              <a:ext uri="{FF2B5EF4-FFF2-40B4-BE49-F238E27FC236}">
                <a16:creationId xmlns:a16="http://schemas.microsoft.com/office/drawing/2014/main" id="{6BEEBAB3-1001-DB5F-A8B2-645C4D78A395}"/>
              </a:ext>
            </a:extLst>
          </p:cNvPr>
          <p:cNvSpPr/>
          <p:nvPr/>
        </p:nvSpPr>
        <p:spPr>
          <a:xfrm rot="20173450">
            <a:off x="6028213" y="3876322"/>
            <a:ext cx="818030" cy="435295"/>
          </a:xfrm>
          <a:prstGeom prst="parallelogram">
            <a:avLst>
              <a:gd name="adj" fmla="val 15098"/>
            </a:avLst>
          </a:prstGeom>
          <a:solidFill>
            <a:srgbClr val="7030A0">
              <a:alpha val="345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852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9" name="Rectangle 477">
            <a:extLst>
              <a:ext uri="{FF2B5EF4-FFF2-40B4-BE49-F238E27FC236}">
                <a16:creationId xmlns:a16="http://schemas.microsoft.com/office/drawing/2014/main" id="{C4150AEE-6355-4834-A4EF-9C36C6DACFD5}"/>
              </a:ext>
            </a:extLst>
          </p:cNvPr>
          <p:cNvSpPr/>
          <p:nvPr/>
        </p:nvSpPr>
        <p:spPr>
          <a:xfrm>
            <a:off x="457200" y="6303612"/>
            <a:ext cx="2630079"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APPARTEMENT – LOT 7</a:t>
            </a:r>
            <a:endParaRPr lang="fr-FR" sz="1800" i="0" u="none" strike="noStrike" kern="1200" cap="none" spc="0" baseline="0" dirty="0">
              <a:solidFill>
                <a:schemeClr val="accent4">
                  <a:lumMod val="75000"/>
                </a:schemeClr>
              </a:solidFill>
              <a:uFillTx/>
            </a:endParaRPr>
          </a:p>
        </p:txBody>
      </p:sp>
      <p:sp>
        <p:nvSpPr>
          <p:cNvPr id="10" name="Freeform 785">
            <a:extLst>
              <a:ext uri="{FF2B5EF4-FFF2-40B4-BE49-F238E27FC236}">
                <a16:creationId xmlns:a16="http://schemas.microsoft.com/office/drawing/2014/main" id="{A275A657-D692-4520-8547-C262D4B48310}"/>
              </a:ext>
            </a:extLst>
          </p:cNvPr>
          <p:cNvSpPr/>
          <p:nvPr/>
        </p:nvSpPr>
        <p:spPr>
          <a:xfrm>
            <a:off x="-3110669"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Rectangle 812">
            <a:extLst>
              <a:ext uri="{FF2B5EF4-FFF2-40B4-BE49-F238E27FC236}">
                <a16:creationId xmlns:a16="http://schemas.microsoft.com/office/drawing/2014/main" id="{D9D66907-919E-4EF4-A943-A3D0C0DF5590}"/>
              </a:ext>
            </a:extLst>
          </p:cNvPr>
          <p:cNvSpPr/>
          <p:nvPr/>
        </p:nvSpPr>
        <p:spPr>
          <a:xfrm>
            <a:off x="-640518"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48" name="ZoneTexte 1036">
            <a:extLst>
              <a:ext uri="{FF2B5EF4-FFF2-40B4-BE49-F238E27FC236}">
                <a16:creationId xmlns:a16="http://schemas.microsoft.com/office/drawing/2014/main" id="{17A9769D-785A-16FA-5435-E82CD57D97F0}"/>
              </a:ext>
            </a:extLst>
          </p:cNvPr>
          <p:cNvSpPr txBox="1"/>
          <p:nvPr/>
        </p:nvSpPr>
        <p:spPr>
          <a:xfrm>
            <a:off x="457200" y="6637300"/>
            <a:ext cx="3171504" cy="3231654"/>
          </a:xfrm>
          <a:prstGeom prst="rect">
            <a:avLst/>
          </a:prstGeom>
          <a:noFill/>
          <a:ln cap="flat">
            <a:noFill/>
          </a:ln>
        </p:spPr>
        <p:txBody>
          <a:bodyPr vert="horz" wrap="square" lIns="0" tIns="45720" rIns="0" bIns="45720" anchor="t" anchorCtr="0" compatLnSpc="1">
            <a:spAutoFit/>
          </a:bodyPr>
          <a:lstStyle/>
          <a:p>
            <a:pPr algn="just"/>
            <a:r>
              <a:rPr lang="fr-CH" sz="1200" dirty="0"/>
              <a:t>L’appartement de 4.5 pièces situé au 1</a:t>
            </a:r>
            <a:r>
              <a:rPr lang="fr-CH" sz="1200" baseline="30000" dirty="0"/>
              <a:t>er</a:t>
            </a:r>
            <a:r>
              <a:rPr lang="fr-CH" sz="1200" dirty="0"/>
              <a:t> étage propose une organisation intérieure fluide et fonctionnelle. Un couloir d’entrée distribue les différentes pièces, une cuisine moderne fermée, un vaste séjour lumineux, trois chambres bien dimensionnées ainsi que deux salles de bain dont l’une équipée d’une baignoire. Une chambre à lessive privative est également intégrée à l’appartement, ajoutant un véritable confort au quotidien.</a:t>
            </a:r>
          </a:p>
          <a:p>
            <a:pPr algn="just"/>
            <a:endParaRPr lang="fr-CH" sz="1200" dirty="0"/>
          </a:p>
          <a:p>
            <a:pPr algn="just"/>
            <a:r>
              <a:rPr lang="fr-CH" sz="1200" dirty="0"/>
              <a:t>L’un des grands atouts de ce logement est son accès à l’extérieur, un jardin privatif de près de </a:t>
            </a:r>
            <a:br>
              <a:rPr lang="fr-CH" sz="1200" dirty="0"/>
            </a:br>
            <a:r>
              <a:rPr lang="fr-CH" sz="1200" dirty="0"/>
              <a:t>150 m², un espace verdoyant rare et idéal pour profiter des beaux jours en toute tranquillité.</a:t>
            </a:r>
          </a:p>
          <a:p>
            <a:pPr algn="just"/>
            <a:endParaRPr lang="fr-CH" sz="1200" dirty="0"/>
          </a:p>
          <a:p>
            <a:pPr algn="just"/>
            <a:endParaRPr lang="fr-CH" sz="1200" dirty="0"/>
          </a:p>
        </p:txBody>
      </p:sp>
      <p:pic>
        <p:nvPicPr>
          <p:cNvPr id="12" name="Image 11" descr="Une image contenant intérieur, mur, sol, décoration d’intérieur&#10;&#10;Le contenu généré par l’IA peut être incorrect.">
            <a:extLst>
              <a:ext uri="{FF2B5EF4-FFF2-40B4-BE49-F238E27FC236}">
                <a16:creationId xmlns:a16="http://schemas.microsoft.com/office/drawing/2014/main" id="{7D4CD603-C6F7-60FA-E531-8ECEFFA59229}"/>
              </a:ext>
            </a:extLst>
          </p:cNvPr>
          <p:cNvPicPr>
            <a:picLocks noChangeAspect="1"/>
          </p:cNvPicPr>
          <p:nvPr/>
        </p:nvPicPr>
        <p:blipFill>
          <a:blip r:embed="rId2">
            <a:extLst>
              <a:ext uri="{28A0092B-C50C-407E-A947-70E740481C1C}">
                <a14:useLocalDpi xmlns:a14="http://schemas.microsoft.com/office/drawing/2010/main" val="0"/>
              </a:ext>
            </a:extLst>
          </a:blip>
          <a:srcRect t="7710" r="1523" b="18954"/>
          <a:stretch>
            <a:fillRect/>
          </a:stretch>
        </p:blipFill>
        <p:spPr>
          <a:xfrm>
            <a:off x="457200" y="1243531"/>
            <a:ext cx="6692900" cy="4984265"/>
          </a:xfrm>
          <a:prstGeom prst="rect">
            <a:avLst/>
          </a:prstGeom>
        </p:spPr>
      </p:pic>
      <p:sp>
        <p:nvSpPr>
          <p:cNvPr id="13" name="ZoneTexte 1036">
            <a:extLst>
              <a:ext uri="{FF2B5EF4-FFF2-40B4-BE49-F238E27FC236}">
                <a16:creationId xmlns:a16="http://schemas.microsoft.com/office/drawing/2014/main" id="{14A8E9D1-DA67-7DF5-C2F2-A0C25651C1E4}"/>
              </a:ext>
            </a:extLst>
          </p:cNvPr>
          <p:cNvSpPr txBox="1"/>
          <p:nvPr/>
        </p:nvSpPr>
        <p:spPr>
          <a:xfrm>
            <a:off x="3978596" y="6637300"/>
            <a:ext cx="3171504" cy="1938992"/>
          </a:xfrm>
          <a:prstGeom prst="rect">
            <a:avLst/>
          </a:prstGeom>
          <a:noFill/>
          <a:ln cap="flat">
            <a:noFill/>
          </a:ln>
        </p:spPr>
        <p:txBody>
          <a:bodyPr vert="horz" wrap="square" lIns="0" tIns="45720" rIns="0" bIns="45720" anchor="t" anchorCtr="0" compatLnSpc="1">
            <a:spAutoFit/>
          </a:bodyPr>
          <a:lstStyle/>
          <a:p>
            <a:pPr algn="just"/>
            <a:r>
              <a:rPr lang="fr-CH" sz="1200" dirty="0"/>
              <a:t>En complément, le bien comprend également un grand  grenier d’environ 78 m² situé sous les combles, accessible de manière indépendante. Cet espace, non intégré directement à l’appartement, offre de nombreuses possibilités d’aménagement selon les besoins : atelier, bureau, espace de rangement ou salle polyvalente. Sa surface généreuse constitue une réelle valeur ajoutée pour le bien.</a:t>
            </a:r>
          </a:p>
          <a:p>
            <a:pPr algn="just"/>
            <a:endParaRPr lang="fr-CH"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7C6F9-D826-40EC-5081-E310713770AA}"/>
            </a:ext>
          </a:extLst>
        </p:cNvPr>
        <p:cNvGrpSpPr/>
        <p:nvPr/>
      </p:nvGrpSpPr>
      <p:grpSpPr>
        <a:xfrm>
          <a:off x="0" y="0"/>
          <a:ext cx="0" cy="0"/>
          <a:chOff x="0" y="0"/>
          <a:chExt cx="0" cy="0"/>
        </a:xfrm>
      </p:grpSpPr>
      <p:sp>
        <p:nvSpPr>
          <p:cNvPr id="3" name="Rectangle 524">
            <a:extLst>
              <a:ext uri="{FF2B5EF4-FFF2-40B4-BE49-F238E27FC236}">
                <a16:creationId xmlns:a16="http://schemas.microsoft.com/office/drawing/2014/main" id="{7E713E4D-B456-08FD-6ECF-8076669CE6A3}"/>
              </a:ext>
            </a:extLst>
          </p:cNvPr>
          <p:cNvSpPr/>
          <p:nvPr/>
        </p:nvSpPr>
        <p:spPr>
          <a:xfrm>
            <a:off x="586880" y="1800225"/>
            <a:ext cx="826316"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Centre ville</a:t>
            </a:r>
            <a:endParaRPr lang="fr-FR" sz="1800" b="0" i="0" u="none" strike="noStrike" kern="1200" cap="none" spc="0" baseline="0" dirty="0">
              <a:solidFill>
                <a:srgbClr val="000000"/>
              </a:solidFill>
              <a:uFillTx/>
            </a:endParaRPr>
          </a:p>
        </p:txBody>
      </p:sp>
      <p:sp>
        <p:nvSpPr>
          <p:cNvPr id="4" name="Rectangle 556">
            <a:extLst>
              <a:ext uri="{FF2B5EF4-FFF2-40B4-BE49-F238E27FC236}">
                <a16:creationId xmlns:a16="http://schemas.microsoft.com/office/drawing/2014/main" id="{AD5A81D1-1A2F-EED0-CDB9-3E72D1A55F95}"/>
              </a:ext>
            </a:extLst>
          </p:cNvPr>
          <p:cNvSpPr/>
          <p:nvPr/>
        </p:nvSpPr>
        <p:spPr>
          <a:xfrm>
            <a:off x="3915395" y="4128552"/>
            <a:ext cx="317395"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V</a:t>
            </a:r>
            <a:r>
              <a:rPr lang="fr-FR" sz="1400" b="0" i="0" u="none" strike="noStrike" kern="1200" cap="none" spc="0" baseline="0" dirty="0">
                <a:solidFill>
                  <a:srgbClr val="000000"/>
                </a:solidFill>
                <a:uFillTx/>
              </a:rPr>
              <a:t>ille</a:t>
            </a:r>
            <a:endParaRPr lang="fr-FR" sz="1800" b="0" i="0" u="none" strike="noStrike" kern="1200" cap="none" spc="0" baseline="0" dirty="0">
              <a:solidFill>
                <a:srgbClr val="000000"/>
              </a:solidFill>
              <a:uFillTx/>
            </a:endParaRPr>
          </a:p>
        </p:txBody>
      </p:sp>
      <p:sp>
        <p:nvSpPr>
          <p:cNvPr id="5" name="Rectangle 559">
            <a:extLst>
              <a:ext uri="{FF2B5EF4-FFF2-40B4-BE49-F238E27FC236}">
                <a16:creationId xmlns:a16="http://schemas.microsoft.com/office/drawing/2014/main" id="{7ED8691C-474A-E74C-8289-195FF895CF91}"/>
              </a:ext>
            </a:extLst>
          </p:cNvPr>
          <p:cNvSpPr/>
          <p:nvPr/>
        </p:nvSpPr>
        <p:spPr>
          <a:xfrm>
            <a:off x="1129955" y="1389065"/>
            <a:ext cx="123328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SITUATION</a:t>
            </a:r>
            <a:endParaRPr lang="fr-FR" sz="1800" i="0" u="none" strike="noStrike" kern="1200" cap="none" spc="0" baseline="0" dirty="0">
              <a:solidFill>
                <a:schemeClr val="accent4">
                  <a:lumMod val="75000"/>
                </a:schemeClr>
              </a:solidFill>
              <a:uFillTx/>
            </a:endParaRPr>
          </a:p>
        </p:txBody>
      </p:sp>
      <p:sp>
        <p:nvSpPr>
          <p:cNvPr id="6" name="Rectangle 560">
            <a:extLst>
              <a:ext uri="{FF2B5EF4-FFF2-40B4-BE49-F238E27FC236}">
                <a16:creationId xmlns:a16="http://schemas.microsoft.com/office/drawing/2014/main" id="{7CF9B44F-B41E-8EC1-417A-05E9AEF74F90}"/>
              </a:ext>
            </a:extLst>
          </p:cNvPr>
          <p:cNvSpPr/>
          <p:nvPr/>
        </p:nvSpPr>
        <p:spPr>
          <a:xfrm>
            <a:off x="1128323" y="2511631"/>
            <a:ext cx="436017"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SOL</a:t>
            </a:r>
          </a:p>
        </p:txBody>
      </p:sp>
      <p:sp>
        <p:nvSpPr>
          <p:cNvPr id="7" name="Rectangle 561">
            <a:extLst>
              <a:ext uri="{FF2B5EF4-FFF2-40B4-BE49-F238E27FC236}">
                <a16:creationId xmlns:a16="http://schemas.microsoft.com/office/drawing/2014/main" id="{63569CA8-0613-AD51-A442-5B830EC554CF}"/>
              </a:ext>
            </a:extLst>
          </p:cNvPr>
          <p:cNvSpPr/>
          <p:nvPr/>
        </p:nvSpPr>
        <p:spPr>
          <a:xfrm>
            <a:off x="1093761" y="3711037"/>
            <a:ext cx="2095125"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ENVIRONNEMENT</a:t>
            </a:r>
          </a:p>
        </p:txBody>
      </p:sp>
      <p:sp>
        <p:nvSpPr>
          <p:cNvPr id="8" name="Rectangle 562">
            <a:extLst>
              <a:ext uri="{FF2B5EF4-FFF2-40B4-BE49-F238E27FC236}">
                <a16:creationId xmlns:a16="http://schemas.microsoft.com/office/drawing/2014/main" id="{EAA7A73E-AFB8-8482-DA34-51FFA1C2205F}"/>
              </a:ext>
            </a:extLst>
          </p:cNvPr>
          <p:cNvSpPr/>
          <p:nvPr/>
        </p:nvSpPr>
        <p:spPr>
          <a:xfrm>
            <a:off x="1128323" y="4856680"/>
            <a:ext cx="1040349"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PARKING</a:t>
            </a:r>
          </a:p>
        </p:txBody>
      </p:sp>
      <p:sp>
        <p:nvSpPr>
          <p:cNvPr id="9" name="Rectangle 563">
            <a:extLst>
              <a:ext uri="{FF2B5EF4-FFF2-40B4-BE49-F238E27FC236}">
                <a16:creationId xmlns:a16="http://schemas.microsoft.com/office/drawing/2014/main" id="{5970B4CF-A939-9E09-AC53-3986913B748B}"/>
              </a:ext>
            </a:extLst>
          </p:cNvPr>
          <p:cNvSpPr/>
          <p:nvPr/>
        </p:nvSpPr>
        <p:spPr>
          <a:xfrm>
            <a:off x="4398465" y="1389065"/>
            <a:ext cx="139621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dirty="0">
                <a:solidFill>
                  <a:schemeClr val="accent4">
                    <a:lumMod val="75000"/>
                  </a:schemeClr>
                </a:solidFill>
              </a:rPr>
              <a:t>EXPOSITION</a:t>
            </a:r>
          </a:p>
        </p:txBody>
      </p:sp>
      <p:sp>
        <p:nvSpPr>
          <p:cNvPr id="10" name="Rectangle 564">
            <a:extLst>
              <a:ext uri="{FF2B5EF4-FFF2-40B4-BE49-F238E27FC236}">
                <a16:creationId xmlns:a16="http://schemas.microsoft.com/office/drawing/2014/main" id="{9BBF2F2E-3338-7070-E6B0-2B8E9AB72282}"/>
              </a:ext>
            </a:extLst>
          </p:cNvPr>
          <p:cNvSpPr/>
          <p:nvPr/>
        </p:nvSpPr>
        <p:spPr>
          <a:xfrm>
            <a:off x="4421431" y="2521148"/>
            <a:ext cx="1099660" cy="338554"/>
          </a:xfrm>
          <a:prstGeom prst="rect">
            <a:avLst/>
          </a:prstGeom>
          <a:noFill/>
          <a:ln cap="flat">
            <a:noFill/>
            <a:prstDash val="solid"/>
          </a:ln>
        </p:spPr>
        <p:txBody>
          <a:bodyPr vert="horz" wrap="none" lIns="0" tIns="0" rIns="0" bIns="0" anchor="t" anchorCtr="0" compatLnSpc="1">
            <a:spAutoFit/>
          </a:bodyPr>
          <a:lstStyle/>
          <a:p>
            <a:pPr hangingPunct="0">
              <a:defRPr sz="1800" b="0" i="0" u="none" strike="noStrike" kern="0" cap="none" spc="0" baseline="0">
                <a:solidFill>
                  <a:srgbClr val="000000"/>
                </a:solidFill>
                <a:uFillTx/>
              </a:defRPr>
            </a:pPr>
            <a:r>
              <a:rPr lang="fr-FR" sz="2200" kern="0" dirty="0">
                <a:solidFill>
                  <a:schemeClr val="accent4">
                    <a:lumMod val="75000"/>
                  </a:schemeClr>
                </a:solidFill>
              </a:rPr>
              <a:t>SÉCURITÉ</a:t>
            </a:r>
          </a:p>
        </p:txBody>
      </p:sp>
      <p:sp>
        <p:nvSpPr>
          <p:cNvPr id="11" name="Rectangle 565">
            <a:extLst>
              <a:ext uri="{FF2B5EF4-FFF2-40B4-BE49-F238E27FC236}">
                <a16:creationId xmlns:a16="http://schemas.microsoft.com/office/drawing/2014/main" id="{B536911A-A9BE-72B6-EA44-37F930CCF54E}"/>
              </a:ext>
            </a:extLst>
          </p:cNvPr>
          <p:cNvSpPr/>
          <p:nvPr/>
        </p:nvSpPr>
        <p:spPr>
          <a:xfrm>
            <a:off x="4421431" y="3695398"/>
            <a:ext cx="479298" cy="338554"/>
          </a:xfrm>
          <a:prstGeom prst="rect">
            <a:avLst/>
          </a:prstGeom>
          <a:noFill/>
          <a:ln cap="flat">
            <a:noFill/>
            <a:prstDash val="solid"/>
          </a:ln>
        </p:spPr>
        <p:txBody>
          <a:bodyPr vert="horz" wrap="none" lIns="0" tIns="0" rIns="0" bIns="0" anchor="t" anchorCtr="0" compatLnSpc="1">
            <a:spAutoFit/>
          </a:bodyPr>
          <a:lstStyle/>
          <a:p>
            <a:pPr hangingPunct="0">
              <a:defRPr sz="1800" b="0" i="0" u="none" strike="noStrike" kern="0" cap="none" spc="0" baseline="0">
                <a:solidFill>
                  <a:srgbClr val="000000"/>
                </a:solidFill>
                <a:uFillTx/>
              </a:defRPr>
            </a:pPr>
            <a:r>
              <a:rPr lang="fr-FR" sz="2200" kern="0" dirty="0">
                <a:solidFill>
                  <a:schemeClr val="accent4">
                    <a:lumMod val="75000"/>
                  </a:schemeClr>
                </a:solidFill>
              </a:rPr>
              <a:t>VUE</a:t>
            </a:r>
          </a:p>
        </p:txBody>
      </p:sp>
      <p:sp>
        <p:nvSpPr>
          <p:cNvPr id="12" name="Rectangle 566">
            <a:extLst>
              <a:ext uri="{FF2B5EF4-FFF2-40B4-BE49-F238E27FC236}">
                <a16:creationId xmlns:a16="http://schemas.microsoft.com/office/drawing/2014/main" id="{A98432BB-E76A-C9D0-FC68-84F4EA51B4D9}"/>
              </a:ext>
            </a:extLst>
          </p:cNvPr>
          <p:cNvSpPr/>
          <p:nvPr/>
        </p:nvSpPr>
        <p:spPr>
          <a:xfrm>
            <a:off x="4380042" y="4869527"/>
            <a:ext cx="1256754" cy="338554"/>
          </a:xfrm>
          <a:prstGeom prst="rect">
            <a:avLst/>
          </a:prstGeom>
          <a:noFill/>
          <a:ln cap="flat">
            <a:noFill/>
            <a:prstDash val="solid"/>
          </a:ln>
        </p:spPr>
        <p:txBody>
          <a:bodyPr vert="horz" wrap="none" lIns="0" tIns="0" rIns="0" bIns="0" anchor="t" anchorCtr="0" compatLnSpc="1">
            <a:spAutoFit/>
          </a:bodyPr>
          <a:lstStyle/>
          <a:p>
            <a:pPr hangingPunct="0"/>
            <a:r>
              <a:rPr lang="fr-FR" sz="2200" kern="0" dirty="0">
                <a:solidFill>
                  <a:schemeClr val="accent4">
                    <a:lumMod val="75000"/>
                  </a:schemeClr>
                </a:solidFill>
              </a:rPr>
              <a:t>EXTÉRIEUR</a:t>
            </a:r>
          </a:p>
        </p:txBody>
      </p:sp>
      <p:sp>
        <p:nvSpPr>
          <p:cNvPr id="13" name="Rectangle 777">
            <a:extLst>
              <a:ext uri="{FF2B5EF4-FFF2-40B4-BE49-F238E27FC236}">
                <a16:creationId xmlns:a16="http://schemas.microsoft.com/office/drawing/2014/main" id="{B75F1434-CA76-972A-BF52-B044098B1322}"/>
              </a:ext>
            </a:extLst>
          </p:cNvPr>
          <p:cNvSpPr/>
          <p:nvPr/>
        </p:nvSpPr>
        <p:spPr>
          <a:xfrm>
            <a:off x="600225" y="5343886"/>
            <a:ext cx="2825591" cy="215430"/>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latin typeface="Calibri (Corps)"/>
              </a:rPr>
              <a:t>Garage sous terrain en sus ou macaron</a:t>
            </a:r>
            <a:endParaRPr lang="fr-FR" sz="1800" b="0" i="0" u="none" strike="noStrike" kern="1200" cap="none" spc="0" baseline="0" dirty="0">
              <a:solidFill>
                <a:srgbClr val="000000"/>
              </a:solidFill>
              <a:uFillTx/>
              <a:latin typeface="Calibri (Corps)"/>
            </a:endParaRPr>
          </a:p>
        </p:txBody>
      </p:sp>
      <p:sp>
        <p:nvSpPr>
          <p:cNvPr id="16" name="Rectangle 556">
            <a:extLst>
              <a:ext uri="{FF2B5EF4-FFF2-40B4-BE49-F238E27FC236}">
                <a16:creationId xmlns:a16="http://schemas.microsoft.com/office/drawing/2014/main" id="{39BC52DA-CF0F-E8B7-0A17-B001D55AB8CB}"/>
              </a:ext>
            </a:extLst>
          </p:cNvPr>
          <p:cNvSpPr/>
          <p:nvPr/>
        </p:nvSpPr>
        <p:spPr>
          <a:xfrm>
            <a:off x="3939921" y="1800225"/>
            <a:ext cx="1150508"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Nord / Nord-Est</a:t>
            </a:r>
            <a:endParaRPr lang="fr-FR" sz="1800" b="0" i="0" u="none" strike="noStrike" kern="1200" cap="none" spc="0" baseline="0" dirty="0">
              <a:solidFill>
                <a:srgbClr val="000000"/>
              </a:solidFill>
              <a:uFillTx/>
            </a:endParaRPr>
          </a:p>
        </p:txBody>
      </p:sp>
      <p:sp>
        <p:nvSpPr>
          <p:cNvPr id="17" name="Rectangle 556">
            <a:extLst>
              <a:ext uri="{FF2B5EF4-FFF2-40B4-BE49-F238E27FC236}">
                <a16:creationId xmlns:a16="http://schemas.microsoft.com/office/drawing/2014/main" id="{3ED04612-06E0-EBE0-570B-25E50574B58A}"/>
              </a:ext>
            </a:extLst>
          </p:cNvPr>
          <p:cNvSpPr/>
          <p:nvPr/>
        </p:nvSpPr>
        <p:spPr>
          <a:xfrm>
            <a:off x="3924720" y="2952481"/>
            <a:ext cx="59312"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Arial" pitchFamily="34"/>
              </a:rPr>
              <a:t>-</a:t>
            </a:r>
            <a:endParaRPr lang="fr-FR" sz="1800" b="0" i="0" u="none" strike="noStrike" kern="1200" cap="none" spc="0" baseline="0" dirty="0">
              <a:solidFill>
                <a:srgbClr val="000000"/>
              </a:solidFill>
              <a:uFillTx/>
              <a:latin typeface="Arial" pitchFamily="34"/>
            </a:endParaRPr>
          </a:p>
        </p:txBody>
      </p:sp>
      <p:sp>
        <p:nvSpPr>
          <p:cNvPr id="18" name="Rectangle 556">
            <a:extLst>
              <a:ext uri="{FF2B5EF4-FFF2-40B4-BE49-F238E27FC236}">
                <a16:creationId xmlns:a16="http://schemas.microsoft.com/office/drawing/2014/main" id="{D009BCAD-4F6D-97ED-42D4-2B75BE84EE0A}"/>
              </a:ext>
            </a:extLst>
          </p:cNvPr>
          <p:cNvSpPr/>
          <p:nvPr/>
        </p:nvSpPr>
        <p:spPr>
          <a:xfrm>
            <a:off x="571679" y="2961232"/>
            <a:ext cx="1431482" cy="215444"/>
          </a:xfrm>
          <a:prstGeom prst="rect">
            <a:avLst/>
          </a:prstGeom>
          <a:noFill/>
          <a:ln cap="flat">
            <a:noFill/>
            <a:prstDash val="solid"/>
          </a:ln>
        </p:spPr>
        <p:txBody>
          <a:bodyPr vert="horz" wrap="none" lIns="0" tIns="0" rIns="0" bIns="0" anchor="t" anchorCtr="0" compatLnSpc="1">
            <a:spAutoFit/>
          </a:bodyPr>
          <a:lstStyle/>
          <a:p>
            <a:pPr lvl="0" hangingPunct="0">
              <a:defRPr sz="1800" b="0" i="0" u="none" strike="noStrike" kern="0" cap="none" spc="0" baseline="0">
                <a:solidFill>
                  <a:srgbClr val="000000"/>
                </a:solidFill>
                <a:uFillTx/>
              </a:defRPr>
            </a:pPr>
            <a:r>
              <a:rPr lang="fr-FR" sz="1400" b="0" i="0" u="none" strike="noStrike" kern="0" cap="none" spc="0" baseline="0" dirty="0">
                <a:solidFill>
                  <a:srgbClr val="000000"/>
                </a:solidFill>
                <a:uFillTx/>
              </a:rPr>
              <a:t>Carrelage</a:t>
            </a:r>
            <a:r>
              <a:rPr lang="fr-FR" sz="1400" kern="0" dirty="0">
                <a:solidFill>
                  <a:srgbClr val="000000"/>
                </a:solidFill>
              </a:rPr>
              <a:t> / </a:t>
            </a:r>
            <a:r>
              <a:rPr lang="fr-FR" sz="1400" b="0" i="0" u="none" strike="noStrike" kern="0" cap="none" spc="0" baseline="0" dirty="0">
                <a:solidFill>
                  <a:srgbClr val="000000"/>
                </a:solidFill>
                <a:uFillTx/>
              </a:rPr>
              <a:t>Parquet</a:t>
            </a:r>
            <a:endParaRPr lang="fr-FR" sz="1800" b="0" i="0" u="none" strike="noStrike" kern="1200" cap="none" spc="0" baseline="0" dirty="0">
              <a:solidFill>
                <a:srgbClr val="000000"/>
              </a:solidFill>
              <a:uFillTx/>
            </a:endParaRPr>
          </a:p>
        </p:txBody>
      </p:sp>
      <p:sp>
        <p:nvSpPr>
          <p:cNvPr id="19" name="Rectangle 556">
            <a:extLst>
              <a:ext uri="{FF2B5EF4-FFF2-40B4-BE49-F238E27FC236}">
                <a16:creationId xmlns:a16="http://schemas.microsoft.com/office/drawing/2014/main" id="{85C15A2F-0B9F-E256-3A7B-A3BD58AFA33F}"/>
              </a:ext>
            </a:extLst>
          </p:cNvPr>
          <p:cNvSpPr/>
          <p:nvPr/>
        </p:nvSpPr>
        <p:spPr>
          <a:xfrm>
            <a:off x="600695" y="4125369"/>
            <a:ext cx="317395"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Ville</a:t>
            </a:r>
            <a:endParaRPr lang="fr-FR" sz="1800" b="0" i="0" u="none" strike="noStrike" kern="1200" cap="none" spc="0" baseline="0" dirty="0">
              <a:solidFill>
                <a:srgbClr val="000000"/>
              </a:solidFill>
              <a:uFillTx/>
            </a:endParaRPr>
          </a:p>
        </p:txBody>
      </p:sp>
      <p:sp>
        <p:nvSpPr>
          <p:cNvPr id="20" name="Rectangle 777">
            <a:extLst>
              <a:ext uri="{FF2B5EF4-FFF2-40B4-BE49-F238E27FC236}">
                <a16:creationId xmlns:a16="http://schemas.microsoft.com/office/drawing/2014/main" id="{45095CEE-8A69-DEFE-5226-B7921264150E}"/>
              </a:ext>
            </a:extLst>
          </p:cNvPr>
          <p:cNvSpPr/>
          <p:nvPr/>
        </p:nvSpPr>
        <p:spPr>
          <a:xfrm>
            <a:off x="3884006" y="5343886"/>
            <a:ext cx="1077987"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Jardin arborisé</a:t>
            </a:r>
            <a:endParaRPr lang="fr-FR" sz="1800" b="0" i="0" u="none" strike="noStrike" kern="1200" cap="none" spc="0" baseline="0" dirty="0">
              <a:solidFill>
                <a:srgbClr val="000000"/>
              </a:solidFill>
              <a:uFillTx/>
            </a:endParaRPr>
          </a:p>
        </p:txBody>
      </p:sp>
      <p:cxnSp>
        <p:nvCxnSpPr>
          <p:cNvPr id="32" name="Connecteur droit 31">
            <a:extLst>
              <a:ext uri="{FF2B5EF4-FFF2-40B4-BE49-F238E27FC236}">
                <a16:creationId xmlns:a16="http://schemas.microsoft.com/office/drawing/2014/main" id="{CF433BA1-B3BC-D6B3-3CA6-9336B4A89B03}"/>
              </a:ext>
            </a:extLst>
          </p:cNvPr>
          <p:cNvCxnSpPr>
            <a:cxnSpLocks/>
          </p:cNvCxnSpPr>
          <p:nvPr/>
        </p:nvCxnSpPr>
        <p:spPr>
          <a:xfrm>
            <a:off x="586880" y="2227097"/>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DB99544-D98A-EA43-5BC3-48DCC5D08CFA}"/>
              </a:ext>
            </a:extLst>
          </p:cNvPr>
          <p:cNvCxnSpPr>
            <a:cxnSpLocks/>
          </p:cNvCxnSpPr>
          <p:nvPr/>
        </p:nvCxnSpPr>
        <p:spPr>
          <a:xfrm>
            <a:off x="607230" y="3373754"/>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F13BF9BC-7539-54D2-5EC6-A06F33DBC918}"/>
              </a:ext>
            </a:extLst>
          </p:cNvPr>
          <p:cNvCxnSpPr>
            <a:cxnSpLocks/>
          </p:cNvCxnSpPr>
          <p:nvPr/>
        </p:nvCxnSpPr>
        <p:spPr>
          <a:xfrm>
            <a:off x="618648" y="4586712"/>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1642D24E-C896-D1D6-32A9-27F0DAA8F84C}"/>
              </a:ext>
            </a:extLst>
          </p:cNvPr>
          <p:cNvCxnSpPr>
            <a:cxnSpLocks/>
          </p:cNvCxnSpPr>
          <p:nvPr/>
        </p:nvCxnSpPr>
        <p:spPr>
          <a:xfrm>
            <a:off x="607230" y="5794756"/>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492">
            <a:extLst>
              <a:ext uri="{FF2B5EF4-FFF2-40B4-BE49-F238E27FC236}">
                <a16:creationId xmlns:a16="http://schemas.microsoft.com/office/drawing/2014/main" id="{A38EFE9A-51EA-EAEB-238A-17A61987D21E}"/>
              </a:ext>
            </a:extLst>
          </p:cNvPr>
          <p:cNvSpPr/>
          <p:nvPr/>
        </p:nvSpPr>
        <p:spPr>
          <a:xfrm>
            <a:off x="600225" y="6503341"/>
            <a:ext cx="5950594" cy="1092607"/>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Aft>
                <a:spcPts val="600"/>
              </a:spcAft>
              <a:buNone/>
              <a:tabLst>
                <a:tab pos="3224213" algn="l"/>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Surface habitable	</a:t>
            </a:r>
            <a:r>
              <a:rPr lang="fr-FR" sz="1400" dirty="0">
                <a:solidFill>
                  <a:srgbClr val="000000"/>
                </a:solidFill>
              </a:rPr>
              <a:t>97</a:t>
            </a:r>
            <a:r>
              <a:rPr lang="fr-FR" sz="1400" b="0" i="0" u="none" strike="noStrike" kern="1200" cap="none" spc="0" baseline="0" dirty="0">
                <a:solidFill>
                  <a:srgbClr val="000000"/>
                </a:solidFill>
                <a:uFillTx/>
              </a:rPr>
              <a:t> m²</a:t>
            </a:r>
          </a:p>
          <a:p>
            <a:pPr hangingPunct="0">
              <a:spcAft>
                <a:spcPts val="600"/>
              </a:spcAft>
              <a:tabLst>
                <a:tab pos="3224213" algn="l"/>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Surface pondérée	119.8 m²</a:t>
            </a:r>
          </a:p>
          <a:p>
            <a:pPr hangingPunct="0">
              <a:spcAft>
                <a:spcPts val="600"/>
              </a:spcAft>
              <a:tabLst>
                <a:tab pos="3224213" algn="l"/>
              </a:tabLst>
              <a:defRPr sz="1800" b="0" i="0" u="none" strike="noStrike" kern="0" cap="none" spc="0" baseline="0">
                <a:solidFill>
                  <a:srgbClr val="000000"/>
                </a:solidFill>
                <a:uFillTx/>
              </a:defRPr>
            </a:pPr>
            <a:r>
              <a:rPr lang="fr-FR" sz="1400" dirty="0">
                <a:solidFill>
                  <a:srgbClr val="000000"/>
                </a:solidFill>
              </a:rPr>
              <a:t>Jardin	150 m</a:t>
            </a:r>
            <a:r>
              <a:rPr lang="fr-FR" sz="1400" b="0" i="0" u="none" strike="noStrike" kern="1200" cap="none" spc="0" baseline="0" dirty="0">
                <a:solidFill>
                  <a:srgbClr val="000000"/>
                </a:solidFill>
                <a:uFillTx/>
              </a:rPr>
              <a:t>²</a:t>
            </a:r>
          </a:p>
          <a:p>
            <a:pPr hangingPunct="0">
              <a:spcAft>
                <a:spcPts val="600"/>
              </a:spcAft>
              <a:tabLst>
                <a:tab pos="3224213" algn="l"/>
              </a:tabLst>
              <a:defRPr sz="1800" b="0" i="0" u="none" strike="noStrike" kern="0" cap="none" spc="0" baseline="0">
                <a:solidFill>
                  <a:srgbClr val="000000"/>
                </a:solidFill>
                <a:uFillTx/>
              </a:defRPr>
            </a:pPr>
            <a:r>
              <a:rPr lang="fr-FR" sz="1400" dirty="0">
                <a:solidFill>
                  <a:srgbClr val="000000"/>
                </a:solidFill>
              </a:rPr>
              <a:t>Grenier	78 m²</a:t>
            </a:r>
          </a:p>
        </p:txBody>
      </p:sp>
      <p:sp>
        <p:nvSpPr>
          <p:cNvPr id="21" name="Rectangle 477">
            <a:extLst>
              <a:ext uri="{FF2B5EF4-FFF2-40B4-BE49-F238E27FC236}">
                <a16:creationId xmlns:a16="http://schemas.microsoft.com/office/drawing/2014/main" id="{77D81BE9-7518-0943-7C05-049269EEEC2E}"/>
              </a:ext>
            </a:extLst>
          </p:cNvPr>
          <p:cNvSpPr/>
          <p:nvPr/>
        </p:nvSpPr>
        <p:spPr>
          <a:xfrm>
            <a:off x="1093761" y="8175815"/>
            <a:ext cx="225324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CARACTERISTIQUES</a:t>
            </a:r>
            <a:endParaRPr lang="fr-FR" sz="1800" i="0" u="none" strike="noStrike" kern="1200" cap="none" spc="0" baseline="0" dirty="0">
              <a:solidFill>
                <a:schemeClr val="accent4">
                  <a:lumMod val="75000"/>
                </a:schemeClr>
              </a:solidFill>
              <a:uFillTx/>
            </a:endParaRPr>
          </a:p>
        </p:txBody>
      </p:sp>
      <p:sp>
        <p:nvSpPr>
          <p:cNvPr id="22" name="Rectangle 500">
            <a:extLst>
              <a:ext uri="{FF2B5EF4-FFF2-40B4-BE49-F238E27FC236}">
                <a16:creationId xmlns:a16="http://schemas.microsoft.com/office/drawing/2014/main" id="{2EA9FE2C-2497-69FD-6CC9-C9CEC8CCE308}"/>
              </a:ext>
            </a:extLst>
          </p:cNvPr>
          <p:cNvSpPr/>
          <p:nvPr/>
        </p:nvSpPr>
        <p:spPr>
          <a:xfrm>
            <a:off x="671473" y="8781362"/>
            <a:ext cx="6347840" cy="1092607"/>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b="0" i="0" u="none" strike="noStrike" kern="1200" cap="none" dirty="0">
                <a:solidFill>
                  <a:srgbClr val="000000"/>
                </a:solidFill>
                <a:uFillTx/>
                <a:cs typeface="Arial" panose="020B0604020202020204" pitchFamily="34" charset="0"/>
              </a:rPr>
              <a:t>Année de construction	1750</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dirty="0">
                <a:solidFill>
                  <a:srgbClr val="000000"/>
                </a:solidFill>
                <a:cs typeface="Arial" panose="020B0604020202020204" pitchFamily="34" charset="0"/>
              </a:rPr>
              <a:t>Année de rénovation	2025</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b="0" i="0" u="none" strike="noStrike" kern="1200" cap="none" dirty="0">
                <a:solidFill>
                  <a:srgbClr val="000000"/>
                </a:solidFill>
                <a:uFillTx/>
                <a:cs typeface="Arial" panose="020B0604020202020204" pitchFamily="34" charset="0"/>
              </a:rPr>
              <a:t>Energie(s)	Gaz</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dirty="0">
                <a:solidFill>
                  <a:srgbClr val="000000"/>
                </a:solidFill>
                <a:cs typeface="Arial" panose="020B0604020202020204" pitchFamily="34" charset="0"/>
              </a:rPr>
              <a:t>Chauffage	Radiateurs</a:t>
            </a:r>
          </a:p>
        </p:txBody>
      </p:sp>
      <p:cxnSp>
        <p:nvCxnSpPr>
          <p:cNvPr id="26" name="Connecteur droit 25">
            <a:extLst>
              <a:ext uri="{FF2B5EF4-FFF2-40B4-BE49-F238E27FC236}">
                <a16:creationId xmlns:a16="http://schemas.microsoft.com/office/drawing/2014/main" id="{D4699C25-784E-61C5-354C-8F9DA79C0F76}"/>
              </a:ext>
            </a:extLst>
          </p:cNvPr>
          <p:cNvCxnSpPr>
            <a:cxnSpLocks/>
          </p:cNvCxnSpPr>
          <p:nvPr/>
        </p:nvCxnSpPr>
        <p:spPr>
          <a:xfrm>
            <a:off x="601169" y="7885881"/>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1" name="Graphic 32">
            <a:extLst>
              <a:ext uri="{FF2B5EF4-FFF2-40B4-BE49-F238E27FC236}">
                <a16:creationId xmlns:a16="http://schemas.microsoft.com/office/drawing/2014/main" id="{C6E875F0-0FE9-D324-EDC0-79CA1E34EB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3761" y="1232497"/>
            <a:ext cx="540000" cy="540000"/>
          </a:xfrm>
          <a:prstGeom prst="rect">
            <a:avLst/>
          </a:prstGeom>
        </p:spPr>
      </p:pic>
      <p:pic>
        <p:nvPicPr>
          <p:cNvPr id="33" name="Graphic 36">
            <a:extLst>
              <a:ext uri="{FF2B5EF4-FFF2-40B4-BE49-F238E27FC236}">
                <a16:creationId xmlns:a16="http://schemas.microsoft.com/office/drawing/2014/main" id="{3468BC74-2AD8-655C-56CD-4B11DB0A52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069" y="2419244"/>
            <a:ext cx="540000" cy="540000"/>
          </a:xfrm>
          <a:prstGeom prst="rect">
            <a:avLst/>
          </a:prstGeom>
        </p:spPr>
      </p:pic>
      <p:pic>
        <p:nvPicPr>
          <p:cNvPr id="35" name="Graphic 39">
            <a:extLst>
              <a:ext uri="{FF2B5EF4-FFF2-40B4-BE49-F238E27FC236}">
                <a16:creationId xmlns:a16="http://schemas.microsoft.com/office/drawing/2014/main" id="{9926AB43-CFB3-C369-137E-DC9C36D7D2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3761" y="3577379"/>
            <a:ext cx="540000" cy="540000"/>
          </a:xfrm>
          <a:prstGeom prst="rect">
            <a:avLst/>
          </a:prstGeom>
        </p:spPr>
      </p:pic>
      <p:pic>
        <p:nvPicPr>
          <p:cNvPr id="37" name="Graphic 50">
            <a:extLst>
              <a:ext uri="{FF2B5EF4-FFF2-40B4-BE49-F238E27FC236}">
                <a16:creationId xmlns:a16="http://schemas.microsoft.com/office/drawing/2014/main" id="{51661909-9BFF-A96A-E06B-5AA49E436E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5393" y="1267547"/>
            <a:ext cx="486480" cy="540000"/>
          </a:xfrm>
          <a:prstGeom prst="rect">
            <a:avLst/>
          </a:prstGeom>
        </p:spPr>
      </p:pic>
      <p:pic>
        <p:nvPicPr>
          <p:cNvPr id="39" name="Graphic 52">
            <a:extLst>
              <a:ext uri="{FF2B5EF4-FFF2-40B4-BE49-F238E27FC236}">
                <a16:creationId xmlns:a16="http://schemas.microsoft.com/office/drawing/2014/main" id="{A5C8C4A8-22C6-CFE6-71CF-1F100725DA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45752" y="2428599"/>
            <a:ext cx="540000" cy="540000"/>
          </a:xfrm>
          <a:prstGeom prst="rect">
            <a:avLst/>
          </a:prstGeom>
        </p:spPr>
      </p:pic>
      <p:pic>
        <p:nvPicPr>
          <p:cNvPr id="40" name="Graphic 54">
            <a:extLst>
              <a:ext uri="{FF2B5EF4-FFF2-40B4-BE49-F238E27FC236}">
                <a16:creationId xmlns:a16="http://schemas.microsoft.com/office/drawing/2014/main" id="{53F24A7C-AF36-B56C-E724-85AB4AE9D2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0755" y="3537235"/>
            <a:ext cx="540000" cy="540000"/>
          </a:xfrm>
          <a:prstGeom prst="rect">
            <a:avLst/>
          </a:prstGeom>
        </p:spPr>
      </p:pic>
      <p:pic>
        <p:nvPicPr>
          <p:cNvPr id="41" name="Graphic 56">
            <a:extLst>
              <a:ext uri="{FF2B5EF4-FFF2-40B4-BE49-F238E27FC236}">
                <a16:creationId xmlns:a16="http://schemas.microsoft.com/office/drawing/2014/main" id="{1CA397FE-B763-867C-BADF-4CBC4A7F3F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1873" y="4726376"/>
            <a:ext cx="540000" cy="540000"/>
          </a:xfrm>
          <a:prstGeom prst="rect">
            <a:avLst/>
          </a:prstGeom>
        </p:spPr>
      </p:pic>
      <p:pic>
        <p:nvPicPr>
          <p:cNvPr id="43" name="Graphic 44">
            <a:extLst>
              <a:ext uri="{FF2B5EF4-FFF2-40B4-BE49-F238E27FC236}">
                <a16:creationId xmlns:a16="http://schemas.microsoft.com/office/drawing/2014/main" id="{557F7645-BBC9-E90C-6CA8-FD6AEB8DB2C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8323" y="4745035"/>
            <a:ext cx="540000" cy="540000"/>
          </a:xfrm>
          <a:prstGeom prst="rect">
            <a:avLst/>
          </a:prstGeom>
        </p:spPr>
      </p:pic>
      <p:pic>
        <p:nvPicPr>
          <p:cNvPr id="47" name="Graphic 46">
            <a:extLst>
              <a:ext uri="{FF2B5EF4-FFF2-40B4-BE49-F238E27FC236}">
                <a16:creationId xmlns:a16="http://schemas.microsoft.com/office/drawing/2014/main" id="{728B69D9-C98F-ED3A-9A3A-EC51053D07A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57348" y="5920894"/>
            <a:ext cx="540000" cy="540000"/>
          </a:xfrm>
          <a:prstGeom prst="rect">
            <a:avLst/>
          </a:prstGeom>
        </p:spPr>
      </p:pic>
      <p:pic>
        <p:nvPicPr>
          <p:cNvPr id="48" name="Graphic 48">
            <a:extLst>
              <a:ext uri="{FF2B5EF4-FFF2-40B4-BE49-F238E27FC236}">
                <a16:creationId xmlns:a16="http://schemas.microsoft.com/office/drawing/2014/main" id="{75EFF595-F9C1-0D77-3D82-402D7FD5282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0225" y="8042028"/>
            <a:ext cx="540000" cy="540000"/>
          </a:xfrm>
          <a:prstGeom prst="rect">
            <a:avLst/>
          </a:prstGeom>
        </p:spPr>
      </p:pic>
      <p:sp>
        <p:nvSpPr>
          <p:cNvPr id="49" name="Rectangle 562">
            <a:extLst>
              <a:ext uri="{FF2B5EF4-FFF2-40B4-BE49-F238E27FC236}">
                <a16:creationId xmlns:a16="http://schemas.microsoft.com/office/drawing/2014/main" id="{E11DD1C6-6CA3-CDDF-CF6E-BF9865E09E83}"/>
              </a:ext>
            </a:extLst>
          </p:cNvPr>
          <p:cNvSpPr/>
          <p:nvPr/>
        </p:nvSpPr>
        <p:spPr>
          <a:xfrm>
            <a:off x="1099128" y="6010083"/>
            <a:ext cx="1176604"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SURFACES</a:t>
            </a:r>
          </a:p>
        </p:txBody>
      </p:sp>
    </p:spTree>
    <p:extLst>
      <p:ext uri="{BB962C8B-B14F-4D97-AF65-F5344CB8AC3E}">
        <p14:creationId xmlns:p14="http://schemas.microsoft.com/office/powerpoint/2010/main" val="416617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16" name="Freeform 467">
            <a:extLst>
              <a:ext uri="{FF2B5EF4-FFF2-40B4-BE49-F238E27FC236}">
                <a16:creationId xmlns:a16="http://schemas.microsoft.com/office/drawing/2014/main" id="{DC54FFF6-1F75-47DC-AE65-C5051A099CBE}"/>
              </a:ext>
            </a:extLst>
          </p:cNvPr>
          <p:cNvSpPr/>
          <p:nvPr/>
        </p:nvSpPr>
        <p:spPr>
          <a:xfrm>
            <a:off x="528578" y="8888416"/>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7" name="Line 468">
            <a:extLst>
              <a:ext uri="{FF2B5EF4-FFF2-40B4-BE49-F238E27FC236}">
                <a16:creationId xmlns:a16="http://schemas.microsoft.com/office/drawing/2014/main" id="{291F857D-159A-4C5A-963C-6120794D7E0E}"/>
              </a:ext>
            </a:extLst>
          </p:cNvPr>
          <p:cNvSpPr/>
          <p:nvPr/>
        </p:nvSpPr>
        <p:spPr>
          <a:xfrm>
            <a:off x="528578" y="8888416"/>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9" name="Freeform 470">
            <a:extLst>
              <a:ext uri="{FF2B5EF4-FFF2-40B4-BE49-F238E27FC236}">
                <a16:creationId xmlns:a16="http://schemas.microsoft.com/office/drawing/2014/main" id="{9F6DC1FC-DBA9-43EA-88E1-33821E931AAA}"/>
              </a:ext>
            </a:extLst>
          </p:cNvPr>
          <p:cNvSpPr/>
          <p:nvPr/>
        </p:nvSpPr>
        <p:spPr>
          <a:xfrm>
            <a:off x="3833750" y="9693782"/>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0" name="Line 471">
            <a:extLst>
              <a:ext uri="{FF2B5EF4-FFF2-40B4-BE49-F238E27FC236}">
                <a16:creationId xmlns:a16="http://schemas.microsoft.com/office/drawing/2014/main" id="{2E405E87-210C-43EF-A071-2967C1BDED7F}"/>
              </a:ext>
            </a:extLst>
          </p:cNvPr>
          <p:cNvSpPr/>
          <p:nvPr/>
        </p:nvSpPr>
        <p:spPr>
          <a:xfrm>
            <a:off x="3833750" y="9693782"/>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2" name="Freeform 473">
            <a:extLst>
              <a:ext uri="{FF2B5EF4-FFF2-40B4-BE49-F238E27FC236}">
                <a16:creationId xmlns:a16="http://schemas.microsoft.com/office/drawing/2014/main" id="{832828C1-2D86-412A-A958-575F8ED512FC}"/>
              </a:ext>
            </a:extLst>
          </p:cNvPr>
          <p:cNvSpPr/>
          <p:nvPr/>
        </p:nvSpPr>
        <p:spPr>
          <a:xfrm>
            <a:off x="528578" y="10333040"/>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3" name="Line 474">
            <a:extLst>
              <a:ext uri="{FF2B5EF4-FFF2-40B4-BE49-F238E27FC236}">
                <a16:creationId xmlns:a16="http://schemas.microsoft.com/office/drawing/2014/main" id="{78DFB122-8B50-4690-9D50-FCF061501A7B}"/>
              </a:ext>
            </a:extLst>
          </p:cNvPr>
          <p:cNvSpPr/>
          <p:nvPr/>
        </p:nvSpPr>
        <p:spPr>
          <a:xfrm>
            <a:off x="528578" y="10333040"/>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pic>
        <p:nvPicPr>
          <p:cNvPr id="4" name="Image 3">
            <a:extLst>
              <a:ext uri="{FF2B5EF4-FFF2-40B4-BE49-F238E27FC236}">
                <a16:creationId xmlns:a16="http://schemas.microsoft.com/office/drawing/2014/main" id="{1068CA2B-134B-EDC8-ADAC-FF97B6ACEACC}"/>
              </a:ext>
            </a:extLst>
          </p:cNvPr>
          <p:cNvPicPr>
            <a:picLocks noChangeAspect="1"/>
          </p:cNvPicPr>
          <p:nvPr/>
        </p:nvPicPr>
        <p:blipFill>
          <a:blip r:embed="rId3"/>
          <a:stretch>
            <a:fillRect/>
          </a:stretch>
        </p:blipFill>
        <p:spPr>
          <a:xfrm>
            <a:off x="1016472" y="6615560"/>
            <a:ext cx="5907858" cy="3492892"/>
          </a:xfrm>
          <a:prstGeom prst="rect">
            <a:avLst/>
          </a:prstGeom>
        </p:spPr>
      </p:pic>
      <p:pic>
        <p:nvPicPr>
          <p:cNvPr id="5" name="Image 4">
            <a:extLst>
              <a:ext uri="{FF2B5EF4-FFF2-40B4-BE49-F238E27FC236}">
                <a16:creationId xmlns:a16="http://schemas.microsoft.com/office/drawing/2014/main" id="{D1773D3B-10BD-C968-549F-402F2ACC2079}"/>
              </a:ext>
            </a:extLst>
          </p:cNvPr>
          <p:cNvPicPr>
            <a:picLocks noChangeAspect="1"/>
          </p:cNvPicPr>
          <p:nvPr/>
        </p:nvPicPr>
        <p:blipFill>
          <a:blip r:embed="rId4"/>
          <a:stretch>
            <a:fillRect/>
          </a:stretch>
        </p:blipFill>
        <p:spPr>
          <a:xfrm>
            <a:off x="261001" y="1293233"/>
            <a:ext cx="7298674" cy="5487522"/>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96CA-D4FD-D364-5D7B-9DA79C583620}"/>
            </a:ext>
          </a:extLst>
        </p:cNvPr>
        <p:cNvGrpSpPr/>
        <p:nvPr/>
      </p:nvGrpSpPr>
      <p:grpSpPr>
        <a:xfrm>
          <a:off x="0" y="0"/>
          <a:ext cx="0" cy="0"/>
          <a:chOff x="0" y="0"/>
          <a:chExt cx="0" cy="0"/>
        </a:xfrm>
      </p:grpSpPr>
      <p:sp>
        <p:nvSpPr>
          <p:cNvPr id="10" name="Freeform 785">
            <a:extLst>
              <a:ext uri="{FF2B5EF4-FFF2-40B4-BE49-F238E27FC236}">
                <a16:creationId xmlns:a16="http://schemas.microsoft.com/office/drawing/2014/main" id="{5D9C68E4-563D-BCC9-A9B5-F75941BF5F5E}"/>
              </a:ext>
            </a:extLst>
          </p:cNvPr>
          <p:cNvSpPr/>
          <p:nvPr/>
        </p:nvSpPr>
        <p:spPr>
          <a:xfrm>
            <a:off x="-3110669"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Rectangle 812">
            <a:extLst>
              <a:ext uri="{FF2B5EF4-FFF2-40B4-BE49-F238E27FC236}">
                <a16:creationId xmlns:a16="http://schemas.microsoft.com/office/drawing/2014/main" id="{138A6779-1782-E7F7-0FA7-74EB9A978AD3}"/>
              </a:ext>
            </a:extLst>
          </p:cNvPr>
          <p:cNvSpPr/>
          <p:nvPr/>
        </p:nvSpPr>
        <p:spPr>
          <a:xfrm>
            <a:off x="-640518"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15" name="ZoneTexte 1036">
            <a:extLst>
              <a:ext uri="{FF2B5EF4-FFF2-40B4-BE49-F238E27FC236}">
                <a16:creationId xmlns:a16="http://schemas.microsoft.com/office/drawing/2014/main" id="{1D746B68-8164-FD62-8C5A-3619EF469645}"/>
              </a:ext>
            </a:extLst>
          </p:cNvPr>
          <p:cNvSpPr txBox="1"/>
          <p:nvPr/>
        </p:nvSpPr>
        <p:spPr>
          <a:xfrm>
            <a:off x="457200" y="6346731"/>
            <a:ext cx="6776533" cy="3108543"/>
          </a:xfrm>
          <a:prstGeom prst="rect">
            <a:avLst/>
          </a:prstGeom>
          <a:noFill/>
          <a:ln cap="flat">
            <a:noFill/>
          </a:ln>
        </p:spPr>
        <p:txBody>
          <a:bodyPr vert="horz" wrap="square" lIns="0" tIns="45720" rIns="0" bIns="45720" anchor="t" anchorCtr="0" compatLnSpc="1">
            <a:spAutoFit/>
          </a:bodyPr>
          <a:lstStyle/>
          <a:p>
            <a:pPr>
              <a:buNone/>
            </a:pPr>
            <a:r>
              <a:rPr lang="fr-FR" sz="1400" dirty="0">
                <a:solidFill>
                  <a:schemeClr val="accent4">
                    <a:lumMod val="75000"/>
                  </a:schemeClr>
                </a:solidFill>
              </a:rPr>
              <a:t>Rez-de-chaussée</a:t>
            </a:r>
          </a:p>
          <a:p>
            <a:pPr marL="285750" indent="-285750">
              <a:buFont typeface="Arial" panose="020B0604020202020204" pitchFamily="34" charset="0"/>
              <a:buChar char="•"/>
            </a:pPr>
            <a:r>
              <a:rPr lang="fr-FR" sz="1400" dirty="0"/>
              <a:t>3.5 pcs de 78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p>
          <a:p>
            <a:pPr marL="285750" indent="-285750">
              <a:buFont typeface="Arial" panose="020B0604020202020204" pitchFamily="34" charset="0"/>
              <a:buChar char="•"/>
            </a:pPr>
            <a:r>
              <a:rPr lang="fr-FR" sz="1400" dirty="0"/>
              <a:t>2.5 pcs de 72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2.5 pcs de 55 m</a:t>
            </a:r>
            <a:r>
              <a:rPr lang="fr-FR" sz="1400" baseline="30000" dirty="0"/>
              <a:t>2</a:t>
            </a:r>
            <a:r>
              <a:rPr lang="fr-FR" sz="1400" dirty="0"/>
              <a:t>, jardin de 87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4.5 pcs de 104 m</a:t>
            </a:r>
            <a:r>
              <a:rPr lang="fr-FR" sz="1400" baseline="30000" dirty="0"/>
              <a:t>2</a:t>
            </a:r>
            <a:r>
              <a:rPr lang="fr-FR" sz="1400" dirty="0"/>
              <a:t>, jardin de 100 m</a:t>
            </a:r>
            <a:r>
              <a:rPr lang="fr-FR" sz="1400" baseline="30000" dirty="0"/>
              <a:t>2</a:t>
            </a:r>
            <a:r>
              <a:rPr lang="fr-FR" sz="1400" dirty="0"/>
              <a:t> et grenier de 33 m</a:t>
            </a:r>
            <a:r>
              <a:rPr lang="fr-FR" sz="1400" baseline="30000" dirty="0"/>
              <a:t>2</a:t>
            </a:r>
            <a:endParaRPr lang="fr-FR" sz="1400" dirty="0"/>
          </a:p>
          <a:p>
            <a:pPr>
              <a:buNone/>
            </a:pPr>
            <a:endParaRPr lang="fr-FR" sz="1400" b="1" u="sng" dirty="0"/>
          </a:p>
          <a:p>
            <a:pPr>
              <a:buNone/>
            </a:pPr>
            <a:r>
              <a:rPr lang="fr-FR" sz="1400" dirty="0">
                <a:solidFill>
                  <a:schemeClr val="accent4">
                    <a:lumMod val="75000"/>
                  </a:schemeClr>
                </a:solidFill>
              </a:rPr>
              <a:t>1</a:t>
            </a:r>
            <a:r>
              <a:rPr lang="fr-FR" sz="1400" baseline="30000" dirty="0">
                <a:solidFill>
                  <a:schemeClr val="accent4">
                    <a:lumMod val="75000"/>
                  </a:schemeClr>
                </a:solidFill>
              </a:rPr>
              <a:t>er</a:t>
            </a:r>
            <a:r>
              <a:rPr lang="fr-FR" sz="1400" dirty="0">
                <a:solidFill>
                  <a:schemeClr val="accent4">
                    <a:lumMod val="75000"/>
                  </a:schemeClr>
                </a:solidFill>
              </a:rPr>
              <a:t> étage</a:t>
            </a:r>
          </a:p>
          <a:p>
            <a:pPr marL="285750" indent="-285750">
              <a:buFont typeface="Arial" panose="020B0604020202020204" pitchFamily="34" charset="0"/>
              <a:buChar char="•"/>
            </a:pPr>
            <a:r>
              <a:rPr lang="fr-FR" sz="1400" dirty="0"/>
              <a:t>3.5 pcs de 102 m</a:t>
            </a:r>
            <a:r>
              <a:rPr lang="fr-FR" sz="1400" baseline="30000" dirty="0"/>
              <a:t>2</a:t>
            </a:r>
            <a:r>
              <a:rPr lang="fr-FR" sz="1400" dirty="0"/>
              <a:t>, jardin de 150 m</a:t>
            </a:r>
            <a:r>
              <a:rPr lang="fr-FR" sz="1400" baseline="30000" dirty="0"/>
              <a:t>2</a:t>
            </a:r>
            <a:r>
              <a:rPr lang="fr-FR" sz="1400" dirty="0"/>
              <a:t> et cave de 9 m</a:t>
            </a:r>
            <a:r>
              <a:rPr lang="fr-FR" sz="1400" baseline="30000" dirty="0"/>
              <a:t>2</a:t>
            </a:r>
            <a:endParaRPr lang="fr-FR" sz="1400" dirty="0"/>
          </a:p>
          <a:p>
            <a:pPr marL="285750" indent="-285750">
              <a:buFont typeface="Arial" panose="020B0604020202020204" pitchFamily="34" charset="0"/>
              <a:buChar char="•"/>
            </a:pPr>
            <a:r>
              <a:rPr lang="fr-FR" sz="1400" dirty="0"/>
              <a:t>2.5 pcs de 64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4.5 pcs de 97 m</a:t>
            </a:r>
            <a:r>
              <a:rPr lang="fr-FR" sz="1400" baseline="30000" dirty="0"/>
              <a:t>2</a:t>
            </a:r>
            <a:r>
              <a:rPr lang="fr-FR" sz="1400" dirty="0"/>
              <a:t>, jardin de 150 m</a:t>
            </a:r>
            <a:r>
              <a:rPr lang="fr-FR" sz="1400" baseline="30000" dirty="0"/>
              <a:t>2</a:t>
            </a:r>
            <a:r>
              <a:rPr lang="fr-FR" sz="1400" dirty="0"/>
              <a:t> et grenier de 78 m</a:t>
            </a:r>
            <a:r>
              <a:rPr lang="fr-FR" sz="1400" baseline="30000" dirty="0"/>
              <a:t>2</a:t>
            </a:r>
            <a:endParaRPr lang="fr-FR" sz="1400" dirty="0"/>
          </a:p>
          <a:p>
            <a:pPr>
              <a:buNone/>
            </a:pPr>
            <a:endParaRPr lang="fr-FR" sz="1400" dirty="0"/>
          </a:p>
          <a:p>
            <a:pPr>
              <a:buNone/>
            </a:pPr>
            <a:r>
              <a:rPr lang="fr-FR" sz="1400" dirty="0">
                <a:solidFill>
                  <a:schemeClr val="accent4">
                    <a:lumMod val="75000"/>
                  </a:schemeClr>
                </a:solidFill>
              </a:rPr>
              <a:t>2</a:t>
            </a:r>
            <a:r>
              <a:rPr lang="fr-FR" sz="1400" baseline="30000" dirty="0">
                <a:solidFill>
                  <a:schemeClr val="accent4">
                    <a:lumMod val="75000"/>
                  </a:schemeClr>
                </a:solidFill>
              </a:rPr>
              <a:t>ème</a:t>
            </a:r>
            <a:r>
              <a:rPr lang="fr-FR" sz="1400" dirty="0">
                <a:solidFill>
                  <a:schemeClr val="accent4">
                    <a:lumMod val="75000"/>
                  </a:schemeClr>
                </a:solidFill>
              </a:rPr>
              <a:t> étage</a:t>
            </a:r>
          </a:p>
          <a:p>
            <a:pPr marL="285750" indent="-285750">
              <a:buFont typeface="Arial" panose="020B0604020202020204" pitchFamily="34" charset="0"/>
              <a:buChar char="•"/>
            </a:pPr>
            <a:r>
              <a:rPr lang="fr-FR" sz="1400" dirty="0"/>
              <a:t>3.5 pcs de 82 m</a:t>
            </a:r>
            <a:r>
              <a:rPr lang="fr-FR" sz="1400" baseline="30000" dirty="0"/>
              <a:t>2</a:t>
            </a:r>
            <a:r>
              <a:rPr lang="fr-FR" sz="1400" dirty="0"/>
              <a:t>, jardin de 150 m2 et cave de 9 m</a:t>
            </a:r>
            <a:r>
              <a:rPr lang="fr-FR" sz="1400" baseline="30000" dirty="0"/>
              <a:t>2</a:t>
            </a:r>
            <a:endParaRPr lang="fr-FR" sz="1400" dirty="0"/>
          </a:p>
          <a:p>
            <a:pPr marL="285750" indent="-285750">
              <a:buFont typeface="Arial" panose="020B0604020202020204" pitchFamily="34" charset="0"/>
              <a:buChar char="•"/>
            </a:pPr>
            <a:r>
              <a:rPr lang="fr-FR" sz="1400" dirty="0"/>
              <a:t>4.5 pcs de 102 m</a:t>
            </a:r>
            <a:r>
              <a:rPr lang="fr-FR" sz="1400" baseline="30000" dirty="0"/>
              <a:t>2</a:t>
            </a:r>
            <a:r>
              <a:rPr lang="fr-FR" sz="1400" dirty="0"/>
              <a:t>, jardin de 150 m2 et grenier de 6 m</a:t>
            </a:r>
            <a:r>
              <a:rPr lang="fr-FR" sz="1400" baseline="30000" dirty="0"/>
              <a:t>2</a:t>
            </a:r>
            <a:endParaRPr lang="fr-FR" sz="1400" b="1" u="sng" dirty="0"/>
          </a:p>
        </p:txBody>
      </p:sp>
      <p:sp>
        <p:nvSpPr>
          <p:cNvPr id="56" name="Rectangle 523">
            <a:extLst>
              <a:ext uri="{FF2B5EF4-FFF2-40B4-BE49-F238E27FC236}">
                <a16:creationId xmlns:a16="http://schemas.microsoft.com/office/drawing/2014/main" id="{5BD96DBC-EDB4-464A-875C-0CDD743C5E26}"/>
              </a:ext>
            </a:extLst>
          </p:cNvPr>
          <p:cNvSpPr/>
          <p:nvPr/>
        </p:nvSpPr>
        <p:spPr>
          <a:xfrm>
            <a:off x="457200" y="5740214"/>
            <a:ext cx="1505221" cy="338556"/>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latin typeface="Arial" pitchFamily="34"/>
              </a:rPr>
              <a:t>IMMEUBLE</a:t>
            </a:r>
            <a:endParaRPr lang="fr-FR" sz="1800" i="0" u="none" strike="noStrike" kern="1200" cap="none" spc="0" baseline="0" dirty="0">
              <a:solidFill>
                <a:schemeClr val="accent4">
                  <a:lumMod val="75000"/>
                </a:schemeClr>
              </a:solidFill>
              <a:uFillTx/>
              <a:latin typeface="Arial" pitchFamily="34"/>
            </a:endParaRPr>
          </a:p>
        </p:txBody>
      </p:sp>
      <p:pic>
        <p:nvPicPr>
          <p:cNvPr id="14" name="Image 13" descr="Une image contenant plein air, bâtiment, fenêtre, ciel&#10;&#10;Le contenu généré par l’IA peut être incorrect.">
            <a:extLst>
              <a:ext uri="{FF2B5EF4-FFF2-40B4-BE49-F238E27FC236}">
                <a16:creationId xmlns:a16="http://schemas.microsoft.com/office/drawing/2014/main" id="{0166EAA6-DA67-DAF5-DB01-2E3B84ABDE2D}"/>
              </a:ext>
            </a:extLst>
          </p:cNvPr>
          <p:cNvPicPr>
            <a:picLocks noChangeAspect="1"/>
          </p:cNvPicPr>
          <p:nvPr/>
        </p:nvPicPr>
        <p:blipFill>
          <a:blip r:embed="rId2">
            <a:extLst>
              <a:ext uri="{28A0092B-C50C-407E-A947-70E740481C1C}">
                <a14:useLocalDpi xmlns:a14="http://schemas.microsoft.com/office/drawing/2010/main" val="0"/>
              </a:ext>
            </a:extLst>
          </a:blip>
          <a:srcRect t="13653" b="10306"/>
          <a:stretch>
            <a:fillRect/>
          </a:stretch>
        </p:blipFill>
        <p:spPr>
          <a:xfrm>
            <a:off x="457200" y="1383390"/>
            <a:ext cx="6796408" cy="3876041"/>
          </a:xfrm>
          <a:prstGeom prst="rect">
            <a:avLst/>
          </a:prstGeom>
        </p:spPr>
      </p:pic>
      <p:cxnSp>
        <p:nvCxnSpPr>
          <p:cNvPr id="2" name="Connecteur droit 1">
            <a:extLst>
              <a:ext uri="{FF2B5EF4-FFF2-40B4-BE49-F238E27FC236}">
                <a16:creationId xmlns:a16="http://schemas.microsoft.com/office/drawing/2014/main" id="{B8848DD8-DF2B-ADDF-355A-5CA08F6A860F}"/>
              </a:ext>
            </a:extLst>
          </p:cNvPr>
          <p:cNvCxnSpPr>
            <a:cxnSpLocks/>
          </p:cNvCxnSpPr>
          <p:nvPr/>
        </p:nvCxnSpPr>
        <p:spPr>
          <a:xfrm>
            <a:off x="457200" y="6261933"/>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EDA7-F016-64DE-7E79-722FFB7FCA8A}"/>
            </a:ext>
          </a:extLst>
        </p:cNvPr>
        <p:cNvGrpSpPr/>
        <p:nvPr/>
      </p:nvGrpSpPr>
      <p:grpSpPr>
        <a:xfrm>
          <a:off x="0" y="0"/>
          <a:ext cx="0" cy="0"/>
          <a:chOff x="0" y="0"/>
          <a:chExt cx="0" cy="0"/>
        </a:xfrm>
      </p:grpSpPr>
      <p:sp>
        <p:nvSpPr>
          <p:cNvPr id="12" name="Rectangle 481">
            <a:extLst>
              <a:ext uri="{FF2B5EF4-FFF2-40B4-BE49-F238E27FC236}">
                <a16:creationId xmlns:a16="http://schemas.microsoft.com/office/drawing/2014/main" id="{F29521F6-1199-8DD3-C3DA-A591456A4C95}"/>
              </a:ext>
            </a:extLst>
          </p:cNvPr>
          <p:cNvSpPr/>
          <p:nvPr/>
        </p:nvSpPr>
        <p:spPr>
          <a:xfrm>
            <a:off x="467304" y="4827285"/>
            <a:ext cx="6589013" cy="784830"/>
          </a:xfrm>
          <a:prstGeom prst="rect">
            <a:avLst/>
          </a:prstGeom>
          <a:noFill/>
          <a:ln cap="flat">
            <a:noFill/>
            <a:prstDash val="solid"/>
          </a:ln>
        </p:spPr>
        <p:txBody>
          <a:bodyPr vert="horz" wrap="square" lIns="0" tIns="0" rIns="0" bIns="0" anchor="t" anchorCtr="0" compatLnSpc="1">
            <a:spAutoFit/>
          </a:bodyPr>
          <a:lstStyle/>
          <a:p>
            <a:pPr marL="0" marR="0" lvl="0" indent="0" algn="l" defTabSz="9017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300" b="1" i="0" u="none" strike="noStrike" kern="1200" cap="none" spc="0" baseline="0" dirty="0">
                <a:solidFill>
                  <a:srgbClr val="000000"/>
                </a:solidFill>
                <a:uFillTx/>
                <a:latin typeface="Arial" pitchFamily="34"/>
              </a:rPr>
              <a:t> 	FLORENT				JORGE</a:t>
            </a:r>
          </a:p>
          <a:p>
            <a:pPr marL="0" marR="0" lvl="0" indent="0" algn="l" defTabSz="9144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400" i="0" u="none" strike="noStrike" kern="1200" cap="none" spc="0" baseline="0" dirty="0">
                <a:solidFill>
                  <a:srgbClr val="000000"/>
                </a:solidFill>
                <a:uFillTx/>
                <a:latin typeface="Arial" pitchFamily="34"/>
              </a:rPr>
              <a:t> 	</a:t>
            </a:r>
            <a:r>
              <a:rPr lang="fr-FR" sz="1400" i="0" u="none" strike="noStrike" kern="1200" cap="none" spc="0" baseline="0" dirty="0">
                <a:solidFill>
                  <a:srgbClr val="000000"/>
                </a:solidFill>
                <a:uFillTx/>
              </a:rPr>
              <a:t>+41 79 251 72 92				+41 78 616 64 56</a:t>
            </a:r>
          </a:p>
          <a:p>
            <a:pPr marL="0" marR="0" lvl="0" indent="0" algn="l" defTabSz="9144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400" dirty="0">
                <a:solidFill>
                  <a:srgbClr val="000000"/>
                </a:solidFill>
              </a:rPr>
              <a:t>	</a:t>
            </a:r>
            <a:r>
              <a:rPr lang="fr-FR" sz="1400" i="0" u="none" strike="noStrike" kern="1200" cap="none" spc="0" baseline="0" dirty="0">
                <a:solidFill>
                  <a:srgbClr val="000000"/>
                </a:solidFill>
                <a:uFillTx/>
              </a:rPr>
              <a:t>info@linkhome.ch				</a:t>
            </a:r>
            <a:r>
              <a:rPr lang="fr-FR" sz="1400" i="0" u="none" strike="noStrike" kern="1200" cap="none" spc="0" baseline="0" dirty="0" err="1">
                <a:solidFill>
                  <a:srgbClr val="000000"/>
                </a:solidFill>
                <a:uFillTx/>
              </a:rPr>
              <a:t>info@linkhome.ch</a:t>
            </a:r>
            <a:r>
              <a:rPr lang="fr-FR" sz="1400" i="0" u="none" strike="noStrike" kern="1200" cap="none" spc="0" baseline="0" dirty="0">
                <a:solidFill>
                  <a:srgbClr val="000000"/>
                </a:solidFill>
                <a:uFillTx/>
              </a:rPr>
              <a:t> </a:t>
            </a:r>
          </a:p>
        </p:txBody>
      </p:sp>
      <p:sp>
        <p:nvSpPr>
          <p:cNvPr id="13" name="Rectangle 482">
            <a:extLst>
              <a:ext uri="{FF2B5EF4-FFF2-40B4-BE49-F238E27FC236}">
                <a16:creationId xmlns:a16="http://schemas.microsoft.com/office/drawing/2014/main" id="{A3AACD83-76C4-7FA4-560C-A8216C4C4A2F}"/>
              </a:ext>
            </a:extLst>
          </p:cNvPr>
          <p:cNvSpPr/>
          <p:nvPr/>
        </p:nvSpPr>
        <p:spPr>
          <a:xfrm>
            <a:off x="467304" y="4253257"/>
            <a:ext cx="3123034"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INFORMATIONS ET VISITES</a:t>
            </a:r>
            <a:endParaRPr lang="fr-FR" sz="1800" i="0" u="none" strike="noStrike" kern="1200" cap="none" spc="0" baseline="0" dirty="0">
              <a:solidFill>
                <a:schemeClr val="accent4">
                  <a:lumMod val="75000"/>
                </a:schemeClr>
              </a:solidFill>
              <a:uFillTx/>
            </a:endParaRPr>
          </a:p>
        </p:txBody>
      </p:sp>
      <p:sp>
        <p:nvSpPr>
          <p:cNvPr id="14" name="Rectangle 483">
            <a:extLst>
              <a:ext uri="{FF2B5EF4-FFF2-40B4-BE49-F238E27FC236}">
                <a16:creationId xmlns:a16="http://schemas.microsoft.com/office/drawing/2014/main" id="{E335AA2A-FDF8-BB6A-74C7-3CE291C11BD6}"/>
              </a:ext>
            </a:extLst>
          </p:cNvPr>
          <p:cNvSpPr/>
          <p:nvPr/>
        </p:nvSpPr>
        <p:spPr>
          <a:xfrm>
            <a:off x="467304" y="1352648"/>
            <a:ext cx="2700355"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DONNÉES FINANCIÈRES</a:t>
            </a:r>
            <a:endParaRPr lang="fr-FR" sz="1800" i="0" u="none" strike="noStrike" kern="1200" cap="none" spc="0" baseline="0" dirty="0">
              <a:solidFill>
                <a:schemeClr val="accent4">
                  <a:lumMod val="75000"/>
                </a:schemeClr>
              </a:solidFill>
              <a:uFillTx/>
            </a:endParaRPr>
          </a:p>
        </p:txBody>
      </p:sp>
      <p:sp>
        <p:nvSpPr>
          <p:cNvPr id="15" name="Rectangle 567">
            <a:extLst>
              <a:ext uri="{FF2B5EF4-FFF2-40B4-BE49-F238E27FC236}">
                <a16:creationId xmlns:a16="http://schemas.microsoft.com/office/drawing/2014/main" id="{DB0C29FD-1D21-646B-D6ED-8F0EFA9A0BC4}"/>
              </a:ext>
            </a:extLst>
          </p:cNvPr>
          <p:cNvSpPr/>
          <p:nvPr/>
        </p:nvSpPr>
        <p:spPr>
          <a:xfrm>
            <a:off x="467304" y="1913004"/>
            <a:ext cx="6309771" cy="1969706"/>
          </a:xfrm>
          <a:prstGeom prst="rect">
            <a:avLst/>
          </a:prstGeom>
          <a:noFill/>
          <a:ln cap="flat">
            <a:noFill/>
            <a:prstDash val="solid"/>
          </a:ln>
        </p:spPr>
        <p:txBody>
          <a:bodyPr vert="horz" wrap="square" lIns="0" tIns="0" rIns="0" bIns="0" anchor="t" anchorCtr="0" compatLnSpc="1">
            <a:spAutoFit/>
          </a:bodyPr>
          <a:lstStyle/>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Prix au m²					CHF	.-</a:t>
            </a:r>
          </a:p>
          <a:p>
            <a:pPr hangingPunct="0">
              <a:lnSpc>
                <a:spcPct val="150000"/>
              </a:lnSpc>
              <a:spcAft>
                <a:spcPts val="130"/>
              </a:spcAft>
              <a:defRPr sz="1800" b="0" i="0" u="none" strike="noStrike" kern="0" cap="none" spc="0" baseline="0">
                <a:solidFill>
                  <a:srgbClr val="000000"/>
                </a:solidFill>
                <a:uFillTx/>
              </a:defRPr>
            </a:pPr>
            <a:r>
              <a:rPr lang="fr-FR" sz="1400" dirty="0"/>
              <a:t>Prix de vente de l’objet principal			 </a:t>
            </a:r>
            <a:r>
              <a:rPr lang="fr-FR" sz="1400"/>
              <a:t>CHF 890’000.-</a:t>
            </a:r>
            <a:endParaRPr lang="fr-FR" sz="1400" dirty="0"/>
          </a:p>
          <a:p>
            <a:pPr hangingPunct="0">
              <a:lnSpc>
                <a:spcPct val="150000"/>
              </a:lnSpc>
              <a:spcAft>
                <a:spcPts val="130"/>
              </a:spcAft>
              <a:defRPr sz="1800" b="0" i="0" u="none" strike="noStrike" kern="0" cap="none" spc="0" baseline="0">
                <a:solidFill>
                  <a:srgbClr val="000000"/>
                </a:solidFill>
                <a:uFillTx/>
              </a:defRPr>
            </a:pPr>
            <a:r>
              <a:rPr lang="fr-FR" sz="1400" dirty="0"/>
              <a:t> </a:t>
            </a:r>
          </a:p>
          <a:p>
            <a:pPr hangingPunct="0">
              <a:lnSpc>
                <a:spcPct val="150000"/>
              </a:lnSpc>
              <a:spcAft>
                <a:spcPts val="130"/>
              </a:spcAft>
              <a:defRPr sz="1800" b="0" i="0" u="none" strike="noStrike" kern="0" cap="none" spc="0" baseline="0">
                <a:solidFill>
                  <a:srgbClr val="000000"/>
                </a:solidFill>
                <a:uFillTx/>
              </a:defRPr>
            </a:pPr>
            <a:r>
              <a:rPr lang="fr-FR" sz="1400" dirty="0"/>
              <a:t>Taux d’imposition communal			75%</a:t>
            </a:r>
          </a:p>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uFillTx/>
              </a:rPr>
              <a:t>Disponibilité					À </a:t>
            </a:r>
            <a:r>
              <a:rPr lang="fr-FR" sz="1400" dirty="0"/>
              <a:t>convenir</a:t>
            </a:r>
          </a:p>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uFillTx/>
              </a:rPr>
              <a:t>Forme juridique</a:t>
            </a:r>
            <a:r>
              <a:rPr lang="fr-FR" sz="1400" dirty="0"/>
              <a:t>				PPE</a:t>
            </a:r>
            <a:endParaRPr lang="fr-FR" sz="1400" b="0" i="0" u="none" strike="noStrike" kern="1200" cap="none" spc="0" baseline="0" dirty="0">
              <a:uFillTx/>
            </a:endParaRPr>
          </a:p>
        </p:txBody>
      </p:sp>
      <p:pic>
        <p:nvPicPr>
          <p:cNvPr id="21" name="Image 20">
            <a:extLst>
              <a:ext uri="{FF2B5EF4-FFF2-40B4-BE49-F238E27FC236}">
                <a16:creationId xmlns:a16="http://schemas.microsoft.com/office/drawing/2014/main" id="{D95A5A9D-D2C9-0340-F747-B8C136D50387}"/>
              </a:ext>
            </a:extLst>
          </p:cNvPr>
          <p:cNvPicPr>
            <a:picLocks noChangeAspect="1"/>
          </p:cNvPicPr>
          <p:nvPr/>
        </p:nvPicPr>
        <p:blipFill>
          <a:blip r:embed="rId2"/>
          <a:stretch>
            <a:fillRect/>
          </a:stretch>
        </p:blipFill>
        <p:spPr>
          <a:xfrm>
            <a:off x="4723095" y="5067490"/>
            <a:ext cx="195089" cy="195089"/>
          </a:xfrm>
          <a:prstGeom prst="rect">
            <a:avLst/>
          </a:prstGeom>
        </p:spPr>
      </p:pic>
      <p:pic>
        <p:nvPicPr>
          <p:cNvPr id="22" name="Image 21">
            <a:extLst>
              <a:ext uri="{FF2B5EF4-FFF2-40B4-BE49-F238E27FC236}">
                <a16:creationId xmlns:a16="http://schemas.microsoft.com/office/drawing/2014/main" id="{2994F519-C2E4-F79F-98E0-715334788D02}"/>
              </a:ext>
            </a:extLst>
          </p:cNvPr>
          <p:cNvPicPr>
            <a:picLocks noChangeAspect="1"/>
          </p:cNvPicPr>
          <p:nvPr/>
        </p:nvPicPr>
        <p:blipFill>
          <a:blip r:embed="rId2"/>
          <a:stretch>
            <a:fillRect/>
          </a:stretch>
        </p:blipFill>
        <p:spPr>
          <a:xfrm>
            <a:off x="629395" y="5067489"/>
            <a:ext cx="195089" cy="195089"/>
          </a:xfrm>
          <a:prstGeom prst="rect">
            <a:avLst/>
          </a:prstGeom>
        </p:spPr>
      </p:pic>
      <p:pic>
        <p:nvPicPr>
          <p:cNvPr id="23" name="Picture 459">
            <a:extLst>
              <a:ext uri="{FF2B5EF4-FFF2-40B4-BE49-F238E27FC236}">
                <a16:creationId xmlns:a16="http://schemas.microsoft.com/office/drawing/2014/main" id="{42DF309F-969A-7146-E074-EBBE19097BF6}"/>
              </a:ext>
            </a:extLst>
          </p:cNvPr>
          <p:cNvPicPr>
            <a:picLocks noChangeAspect="1"/>
          </p:cNvPicPr>
          <p:nvPr/>
        </p:nvPicPr>
        <p:blipFill>
          <a:blip r:embed="rId3"/>
          <a:srcRect/>
          <a:stretch>
            <a:fillRect/>
          </a:stretch>
        </p:blipFill>
        <p:spPr>
          <a:xfrm>
            <a:off x="632396" y="5367628"/>
            <a:ext cx="192088" cy="193679"/>
          </a:xfrm>
          <a:prstGeom prst="rect">
            <a:avLst/>
          </a:prstGeom>
          <a:noFill/>
          <a:ln cap="flat">
            <a:noFill/>
          </a:ln>
        </p:spPr>
      </p:pic>
      <p:pic>
        <p:nvPicPr>
          <p:cNvPr id="24" name="Picture 459">
            <a:extLst>
              <a:ext uri="{FF2B5EF4-FFF2-40B4-BE49-F238E27FC236}">
                <a16:creationId xmlns:a16="http://schemas.microsoft.com/office/drawing/2014/main" id="{6FFD2770-5809-D0DA-63F9-D79AA193A1BE}"/>
              </a:ext>
            </a:extLst>
          </p:cNvPr>
          <p:cNvPicPr>
            <a:picLocks noChangeAspect="1"/>
          </p:cNvPicPr>
          <p:nvPr/>
        </p:nvPicPr>
        <p:blipFill>
          <a:blip r:embed="rId3"/>
          <a:srcRect/>
          <a:stretch>
            <a:fillRect/>
          </a:stretch>
        </p:blipFill>
        <p:spPr>
          <a:xfrm>
            <a:off x="4723095" y="5369580"/>
            <a:ext cx="192088" cy="193679"/>
          </a:xfrm>
          <a:prstGeom prst="rect">
            <a:avLst/>
          </a:prstGeom>
          <a:noFill/>
          <a:ln cap="flat">
            <a:noFill/>
          </a:ln>
        </p:spPr>
      </p:pic>
      <p:pic>
        <p:nvPicPr>
          <p:cNvPr id="2" name="Image 1">
            <a:extLst>
              <a:ext uri="{FF2B5EF4-FFF2-40B4-BE49-F238E27FC236}">
                <a16:creationId xmlns:a16="http://schemas.microsoft.com/office/drawing/2014/main" id="{03ED39A1-0B00-CBB8-2014-C0F7D219EEFC}"/>
              </a:ext>
            </a:extLst>
          </p:cNvPr>
          <p:cNvPicPr>
            <a:picLocks noChangeAspect="1"/>
          </p:cNvPicPr>
          <p:nvPr/>
        </p:nvPicPr>
        <p:blipFill>
          <a:blip r:embed="rId4"/>
          <a:stretch>
            <a:fillRect/>
          </a:stretch>
        </p:blipFill>
        <p:spPr>
          <a:xfrm>
            <a:off x="38100" y="6167427"/>
            <a:ext cx="7483488" cy="3779848"/>
          </a:xfrm>
          <a:prstGeom prst="rect">
            <a:avLst/>
          </a:prstGeom>
        </p:spPr>
      </p:pic>
    </p:spTree>
    <p:extLst>
      <p:ext uri="{BB962C8B-B14F-4D97-AF65-F5344CB8AC3E}">
        <p14:creationId xmlns:p14="http://schemas.microsoft.com/office/powerpoint/2010/main" val="25730442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Office%20Theme</Template>
  <TotalTime>2009</TotalTime>
  <Words>678</Words>
  <Application>Microsoft Office PowerPoint</Application>
  <PresentationFormat>Personnalisé</PresentationFormat>
  <Paragraphs>72</Paragraphs>
  <Slides>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Aptos</vt:lpstr>
      <vt:lpstr>Arial</vt:lpstr>
      <vt:lpstr>Calibri</vt:lpstr>
      <vt:lpstr>Calibri (Corps)</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Loris Romeo Orlando</dc:creator>
  <cp:lastModifiedBy>Valentine Fischer</cp:lastModifiedBy>
  <cp:revision>169</cp:revision>
  <cp:lastPrinted>2025-05-31T14:32:25Z</cp:lastPrinted>
  <dcterms:created xsi:type="dcterms:W3CDTF">2025-02-20T07:49:18Z</dcterms:created>
  <dcterms:modified xsi:type="dcterms:W3CDTF">2025-10-09T05:59:53Z</dcterms:modified>
</cp:coreProperties>
</file>