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3_0.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65" r:id="rId3"/>
    <p:sldId id="257" r:id="rId4"/>
    <p:sldId id="266" r:id="rId5"/>
    <p:sldId id="259" r:id="rId6"/>
    <p:sldId id="264" r:id="rId7"/>
    <p:sldId id="263" r:id="rId8"/>
  </p:sldIdLst>
  <p:sldSz cx="7559675" cy="10439400"/>
  <p:notesSz cx="6811963" cy="99425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88" userDrawn="1">
          <p15:clr>
            <a:srgbClr val="A4A3A4"/>
          </p15:clr>
        </p15:guide>
        <p15:guide id="2" pos="238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03B2FB-F1BC-D0A9-10F7-E43B6A865D12}" name="Alexandre Martin" initials="AM" userId="1974ed1dd523bf0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6" autoAdjust="0"/>
    <p:restoredTop sz="94660"/>
  </p:normalViewPr>
  <p:slideViewPr>
    <p:cSldViewPr snapToGrid="0">
      <p:cViewPr varScale="1">
        <p:scale>
          <a:sx n="71" d="100"/>
          <a:sy n="71" d="100"/>
        </p:scale>
        <p:origin x="2838" y="72"/>
      </p:cViewPr>
      <p:guideLst>
        <p:guide orient="horz" pos="3288"/>
        <p:guide pos="2381"/>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5" d="100"/>
          <a:sy n="75" d="100"/>
        </p:scale>
        <p:origin x="402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8/10/relationships/authors" Target="authors.xml"/></Relationships>
</file>

<file path=ppt/comments/modernComment_103_0.xml><?xml version="1.0" encoding="utf-8"?>
<p188:cmLst xmlns:a="http://schemas.openxmlformats.org/drawingml/2006/main" xmlns:r="http://schemas.openxmlformats.org/officeDocument/2006/relationships" xmlns:p188="http://schemas.microsoft.com/office/powerpoint/2018/8/main">
  <p188:cm id="{6C492DBC-859C-4487-8B5E-60D0F4887AA0}" authorId="{7203B2FB-F1BC-D0A9-10F7-E43B6A865D12}" created="2025-03-14T07:20:01.599">
    <ac:txMkLst xmlns:ac="http://schemas.microsoft.com/office/drawing/2013/main/command">
      <pc:docMk xmlns:pc="http://schemas.microsoft.com/office/powerpoint/2013/main/command"/>
      <pc:sldMk xmlns:pc="http://schemas.microsoft.com/office/powerpoint/2013/main/command" cId="0" sldId="259"/>
      <ac:spMk id="26" creationId="{C4BEEEC9-0107-4ECB-8447-C5F65C40019F}"/>
      <ac:txMk cp="2">
        <ac:context len="23" hash="2842157940"/>
      </ac:txMk>
    </ac:txMkLst>
    <p188:txBody>
      <a:bodyPr/>
      <a:lstStyle/>
      <a:p>
        <a:r>
          <a:rPr lang="fr-CH"/>
          <a:t>À vérifier</a:t>
        </a:r>
      </a:p>
    </p188:txBody>
  </p188:cm>
  <p188:cm id="{66112EF2-AEF5-44EF-9971-1D5C701A63B1}" authorId="{7203B2FB-F1BC-D0A9-10F7-E43B6A865D12}" created="2025-03-14T07:26:22.593">
    <ac:txMkLst xmlns:ac="http://schemas.microsoft.com/office/drawing/2013/main/command">
      <pc:docMk xmlns:pc="http://schemas.microsoft.com/office/powerpoint/2013/main/command"/>
      <pc:sldMk xmlns:pc="http://schemas.microsoft.com/office/powerpoint/2013/main/command" cId="0" sldId="259"/>
      <ac:spMk id="46" creationId="{A6BEE56D-217F-4708-A228-963D02AAD24F}"/>
      <ac:txMk cp="0">
        <ac:context len="1" hash="13"/>
      </ac:txMk>
    </ac:txMkLst>
    <p188:txBody>
      <a:bodyPr/>
      <a:lstStyle/>
      <a:p>
        <a:r>
          <a:rPr lang="fr-CH"/>
          <a:t>De mémoire le CAD pas disponible justement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1851" cy="49885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8536" y="0"/>
            <a:ext cx="2951851" cy="498852"/>
          </a:xfrm>
          <a:prstGeom prst="rect">
            <a:avLst/>
          </a:prstGeom>
        </p:spPr>
        <p:txBody>
          <a:bodyPr vert="horz" lIns="91440" tIns="45720" rIns="91440" bIns="45720" rtlCol="0"/>
          <a:lstStyle>
            <a:lvl1pPr algn="r">
              <a:defRPr sz="1200"/>
            </a:lvl1pPr>
          </a:lstStyle>
          <a:p>
            <a:fld id="{00B172F1-679A-4616-8088-DAC8BF1A89DF}" type="datetimeFigureOut">
              <a:rPr lang="fr-FR" smtClean="0"/>
              <a:t>09/10/2025</a:t>
            </a:fld>
            <a:endParaRPr lang="fr-FR"/>
          </a:p>
        </p:txBody>
      </p:sp>
      <p:sp>
        <p:nvSpPr>
          <p:cNvPr id="4" name="Espace réservé de l'image des diapositives 3"/>
          <p:cNvSpPr>
            <a:spLocks noGrp="1" noRot="1" noChangeAspect="1"/>
          </p:cNvSpPr>
          <p:nvPr>
            <p:ph type="sldImg" idx="2"/>
          </p:nvPr>
        </p:nvSpPr>
        <p:spPr>
          <a:xfrm>
            <a:off x="2192338" y="1243013"/>
            <a:ext cx="2427287" cy="33559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1197" y="4784835"/>
            <a:ext cx="5449570" cy="391486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3662"/>
            <a:ext cx="2951851" cy="49885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8536" y="9443662"/>
            <a:ext cx="2951851" cy="498851"/>
          </a:xfrm>
          <a:prstGeom prst="rect">
            <a:avLst/>
          </a:prstGeom>
        </p:spPr>
        <p:txBody>
          <a:bodyPr vert="horz" lIns="91440" tIns="45720" rIns="91440" bIns="45720" rtlCol="0" anchor="b"/>
          <a:lstStyle>
            <a:lvl1pPr algn="r">
              <a:defRPr sz="1200"/>
            </a:lvl1pPr>
          </a:lstStyle>
          <a:p>
            <a:fld id="{AABC9C11-BC46-4A2D-A056-465296FC6A5C}" type="slidenum">
              <a:rPr lang="fr-FR" smtClean="0"/>
              <a:t>‹N°›</a:t>
            </a:fld>
            <a:endParaRPr lang="fr-FR"/>
          </a:p>
        </p:txBody>
      </p:sp>
    </p:spTree>
    <p:extLst>
      <p:ext uri="{BB962C8B-B14F-4D97-AF65-F5344CB8AC3E}">
        <p14:creationId xmlns:p14="http://schemas.microsoft.com/office/powerpoint/2010/main" val="433453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AABC9C11-BC46-4A2D-A056-465296FC6A5C}" type="slidenum">
              <a:rPr lang="fr-FR" smtClean="0"/>
              <a:t>1</a:t>
            </a:fld>
            <a:endParaRPr lang="fr-FR"/>
          </a:p>
        </p:txBody>
      </p:sp>
    </p:spTree>
    <p:extLst>
      <p:ext uri="{BB962C8B-B14F-4D97-AF65-F5344CB8AC3E}">
        <p14:creationId xmlns:p14="http://schemas.microsoft.com/office/powerpoint/2010/main" val="3272921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6616C-F597-4247-9967-DC2D6F7E3A48}"/>
              </a:ext>
            </a:extLst>
          </p:cNvPr>
          <p:cNvSpPr txBox="1">
            <a:spLocks noGrp="1"/>
          </p:cNvSpPr>
          <p:nvPr>
            <p:ph type="ctrTitle"/>
          </p:nvPr>
        </p:nvSpPr>
        <p:spPr>
          <a:xfrm>
            <a:off x="566973" y="1708483"/>
            <a:ext cx="6425726" cy="3634456"/>
          </a:xfrm>
          <a:prstGeom prst="rect">
            <a:avLst/>
          </a:prstGeom>
        </p:spPr>
        <p:txBody>
          <a:bodyPr anchor="b" anchorCtr="1"/>
          <a:lstStyle>
            <a:lvl1pPr algn="ctr">
              <a:defRPr sz="4960"/>
            </a:lvl1pPr>
          </a:lstStyle>
          <a:p>
            <a:pPr lvl="0"/>
            <a:r>
              <a:rPr lang="fr-FR"/>
              <a:t>Modifiez le style du titre</a:t>
            </a:r>
            <a:endParaRPr lang="en-US"/>
          </a:p>
        </p:txBody>
      </p:sp>
      <p:sp>
        <p:nvSpPr>
          <p:cNvPr id="3" name="Subtitle 2">
            <a:extLst>
              <a:ext uri="{FF2B5EF4-FFF2-40B4-BE49-F238E27FC236}">
                <a16:creationId xmlns:a16="http://schemas.microsoft.com/office/drawing/2014/main" id="{E3C53422-03BB-4D87-9BA2-0F0E1EF6D5C9}"/>
              </a:ext>
            </a:extLst>
          </p:cNvPr>
          <p:cNvSpPr txBox="1">
            <a:spLocks noGrp="1"/>
          </p:cNvSpPr>
          <p:nvPr>
            <p:ph type="subTitle" idx="1"/>
          </p:nvPr>
        </p:nvSpPr>
        <p:spPr>
          <a:xfrm>
            <a:off x="944959" y="5483099"/>
            <a:ext cx="5669755" cy="2520433"/>
          </a:xfrm>
        </p:spPr>
        <p:txBody>
          <a:bodyPr anchorCtr="1"/>
          <a:lstStyle>
            <a:lvl1pPr marL="0" indent="0" algn="ctr">
              <a:buNone/>
              <a:defRPr sz="1984"/>
            </a:lvl1pPr>
          </a:lstStyle>
          <a:p>
            <a:pPr lvl="0"/>
            <a:r>
              <a:rPr lang="fr-FR"/>
              <a:t>Modifiez le style des sous-titres du masque</a:t>
            </a:r>
            <a:endParaRPr lang="en-US"/>
          </a:p>
        </p:txBody>
      </p:sp>
      <p:sp>
        <p:nvSpPr>
          <p:cNvPr id="4" name="Date Placeholder 3">
            <a:extLst>
              <a:ext uri="{FF2B5EF4-FFF2-40B4-BE49-F238E27FC236}">
                <a16:creationId xmlns:a16="http://schemas.microsoft.com/office/drawing/2014/main" id="{1DEBBEC0-7CAB-4600-A5E1-F15EB64578A7}"/>
              </a:ext>
            </a:extLst>
          </p:cNvPr>
          <p:cNvSpPr txBox="1">
            <a:spLocks noGrp="1"/>
          </p:cNvSpPr>
          <p:nvPr>
            <p:ph type="dt" sz="half" idx="7"/>
          </p:nvPr>
        </p:nvSpPr>
        <p:spPr/>
        <p:txBody>
          <a:bodyPr/>
          <a:lstStyle>
            <a:lvl1pPr>
              <a:defRPr/>
            </a:lvl1pPr>
          </a:lstStyle>
          <a:p>
            <a:pPr lvl="0"/>
            <a:fld id="{B045A0F7-7B6C-4DC9-A965-9CECE3C439DE}" type="datetime1">
              <a:rPr lang="fr-CH"/>
              <a:pPr lvl="0"/>
              <a:t>09.10.2025</a:t>
            </a:fld>
            <a:endParaRPr lang="fr-CH"/>
          </a:p>
        </p:txBody>
      </p:sp>
      <p:sp>
        <p:nvSpPr>
          <p:cNvPr id="5" name="Footer Placeholder 4">
            <a:extLst>
              <a:ext uri="{FF2B5EF4-FFF2-40B4-BE49-F238E27FC236}">
                <a16:creationId xmlns:a16="http://schemas.microsoft.com/office/drawing/2014/main" id="{4AB52A6D-6078-4FE8-A4D8-C010D02152E8}"/>
              </a:ext>
            </a:extLst>
          </p:cNvPr>
          <p:cNvSpPr txBox="1">
            <a:spLocks noGrp="1"/>
          </p:cNvSpPr>
          <p:nvPr>
            <p:ph type="ftr" sz="quarter" idx="9"/>
          </p:nvPr>
        </p:nvSpPr>
        <p:spPr/>
        <p:txBody>
          <a:bodyPr/>
          <a:lstStyle>
            <a:lvl1pPr>
              <a:defRPr/>
            </a:lvl1pPr>
          </a:lstStyle>
          <a:p>
            <a:pPr lvl="0"/>
            <a:endParaRPr lang="fr-CH"/>
          </a:p>
        </p:txBody>
      </p:sp>
      <p:sp>
        <p:nvSpPr>
          <p:cNvPr id="6" name="Slide Number Placeholder 5">
            <a:extLst>
              <a:ext uri="{FF2B5EF4-FFF2-40B4-BE49-F238E27FC236}">
                <a16:creationId xmlns:a16="http://schemas.microsoft.com/office/drawing/2014/main" id="{235E1910-8F84-4DDC-A239-981D5808C683}"/>
              </a:ext>
            </a:extLst>
          </p:cNvPr>
          <p:cNvSpPr txBox="1">
            <a:spLocks noGrp="1"/>
          </p:cNvSpPr>
          <p:nvPr>
            <p:ph type="sldNum" sz="quarter" idx="8"/>
          </p:nvPr>
        </p:nvSpPr>
        <p:spPr/>
        <p:txBody>
          <a:bodyPr/>
          <a:lstStyle>
            <a:lvl1pPr>
              <a:defRPr/>
            </a:lvl1pPr>
          </a:lstStyle>
          <a:p>
            <a:pPr lvl="0"/>
            <a:fld id="{B0B451B7-4D10-402F-ABA9-E94C36C18454}" type="slidenum">
              <a:t>‹N°›</a:t>
            </a:fld>
            <a:endParaRPr lang="fr-CH"/>
          </a:p>
        </p:txBody>
      </p:sp>
    </p:spTree>
    <p:extLst>
      <p:ext uri="{BB962C8B-B14F-4D97-AF65-F5344CB8AC3E}">
        <p14:creationId xmlns:p14="http://schemas.microsoft.com/office/powerpoint/2010/main" val="85722923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64B09-A44B-498D-BBEC-72200EBDEA8E}"/>
              </a:ext>
            </a:extLst>
          </p:cNvPr>
          <p:cNvSpPr txBox="1">
            <a:spLocks noGrp="1"/>
          </p:cNvSpPr>
          <p:nvPr>
            <p:ph type="title"/>
          </p:nvPr>
        </p:nvSpPr>
        <p:spPr>
          <a:xfrm>
            <a:off x="519726" y="207823"/>
            <a:ext cx="6520220" cy="2017797"/>
          </a:xfrm>
          <a:prstGeom prst="rect">
            <a:avLst/>
          </a:prstGeom>
        </p:spPr>
        <p:txBody>
          <a:bodyPr/>
          <a:lstStyle>
            <a:lvl1pPr>
              <a:defRPr/>
            </a:lvl1pPr>
          </a:lstStyle>
          <a:p>
            <a:pPr lvl="0"/>
            <a:r>
              <a:rPr lang="fr-FR"/>
              <a:t>Modifiez le style du titre</a:t>
            </a:r>
            <a:endParaRPr lang="en-US"/>
          </a:p>
        </p:txBody>
      </p:sp>
      <p:sp>
        <p:nvSpPr>
          <p:cNvPr id="3" name="Vertical Text Placeholder 2">
            <a:extLst>
              <a:ext uri="{FF2B5EF4-FFF2-40B4-BE49-F238E27FC236}">
                <a16:creationId xmlns:a16="http://schemas.microsoft.com/office/drawing/2014/main" id="{1973DB7D-EBF1-4670-B261-84A1EB1ECC3F}"/>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D36EBEE1-3977-40ED-AAF0-C79F5E403050}"/>
              </a:ext>
            </a:extLst>
          </p:cNvPr>
          <p:cNvSpPr txBox="1">
            <a:spLocks noGrp="1"/>
          </p:cNvSpPr>
          <p:nvPr>
            <p:ph type="dt" sz="half" idx="7"/>
          </p:nvPr>
        </p:nvSpPr>
        <p:spPr/>
        <p:txBody>
          <a:bodyPr/>
          <a:lstStyle>
            <a:lvl1pPr>
              <a:defRPr/>
            </a:lvl1pPr>
          </a:lstStyle>
          <a:p>
            <a:pPr lvl="0"/>
            <a:fld id="{38C8CF47-9C81-4579-8A95-13159903DF60}" type="datetime1">
              <a:rPr lang="fr-CH"/>
              <a:pPr lvl="0"/>
              <a:t>09.10.2025</a:t>
            </a:fld>
            <a:endParaRPr lang="fr-CH"/>
          </a:p>
        </p:txBody>
      </p:sp>
      <p:sp>
        <p:nvSpPr>
          <p:cNvPr id="5" name="Footer Placeholder 4">
            <a:extLst>
              <a:ext uri="{FF2B5EF4-FFF2-40B4-BE49-F238E27FC236}">
                <a16:creationId xmlns:a16="http://schemas.microsoft.com/office/drawing/2014/main" id="{33304554-427F-44EF-8075-D742C7201D7F}"/>
              </a:ext>
            </a:extLst>
          </p:cNvPr>
          <p:cNvSpPr txBox="1">
            <a:spLocks noGrp="1"/>
          </p:cNvSpPr>
          <p:nvPr>
            <p:ph type="ftr" sz="quarter" idx="9"/>
          </p:nvPr>
        </p:nvSpPr>
        <p:spPr/>
        <p:txBody>
          <a:bodyPr/>
          <a:lstStyle>
            <a:lvl1pPr>
              <a:defRPr/>
            </a:lvl1pPr>
          </a:lstStyle>
          <a:p>
            <a:pPr lvl="0"/>
            <a:endParaRPr lang="fr-CH"/>
          </a:p>
        </p:txBody>
      </p:sp>
      <p:sp>
        <p:nvSpPr>
          <p:cNvPr id="6" name="Slide Number Placeholder 5">
            <a:extLst>
              <a:ext uri="{FF2B5EF4-FFF2-40B4-BE49-F238E27FC236}">
                <a16:creationId xmlns:a16="http://schemas.microsoft.com/office/drawing/2014/main" id="{B7612539-F366-4818-8B29-FEF2543FDC77}"/>
              </a:ext>
            </a:extLst>
          </p:cNvPr>
          <p:cNvSpPr txBox="1">
            <a:spLocks noGrp="1"/>
          </p:cNvSpPr>
          <p:nvPr>
            <p:ph type="sldNum" sz="quarter" idx="8"/>
          </p:nvPr>
        </p:nvSpPr>
        <p:spPr/>
        <p:txBody>
          <a:bodyPr/>
          <a:lstStyle>
            <a:lvl1pPr>
              <a:defRPr/>
            </a:lvl1pPr>
          </a:lstStyle>
          <a:p>
            <a:pPr lvl="0"/>
            <a:fld id="{48C3249A-4337-41BE-A293-8799B2D75EC5}" type="slidenum">
              <a:t>‹N°›</a:t>
            </a:fld>
            <a:endParaRPr lang="fr-CH"/>
          </a:p>
        </p:txBody>
      </p:sp>
    </p:spTree>
    <p:extLst>
      <p:ext uri="{BB962C8B-B14F-4D97-AF65-F5344CB8AC3E}">
        <p14:creationId xmlns:p14="http://schemas.microsoft.com/office/powerpoint/2010/main" val="1935463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0C9EB9-BDA0-4958-9944-63BA797A8F56}"/>
              </a:ext>
            </a:extLst>
          </p:cNvPr>
          <p:cNvSpPr txBox="1">
            <a:spLocks noGrp="1"/>
          </p:cNvSpPr>
          <p:nvPr>
            <p:ph type="title" orient="vert"/>
          </p:nvPr>
        </p:nvSpPr>
        <p:spPr>
          <a:xfrm>
            <a:off x="5409892" y="555799"/>
            <a:ext cx="1630055" cy="8846911"/>
          </a:xfrm>
          <a:prstGeom prst="rect">
            <a:avLst/>
          </a:prstGeom>
        </p:spPr>
        <p:txBody>
          <a:bodyPr vert="eaVert"/>
          <a:lstStyle>
            <a:lvl1pPr>
              <a:defRPr/>
            </a:lvl1pPr>
          </a:lstStyle>
          <a:p>
            <a:pPr lvl="0"/>
            <a:r>
              <a:rPr lang="fr-FR"/>
              <a:t>Modifiez le style du titre</a:t>
            </a:r>
            <a:endParaRPr lang="en-US"/>
          </a:p>
        </p:txBody>
      </p:sp>
      <p:sp>
        <p:nvSpPr>
          <p:cNvPr id="3" name="Vertical Text Placeholder 2">
            <a:extLst>
              <a:ext uri="{FF2B5EF4-FFF2-40B4-BE49-F238E27FC236}">
                <a16:creationId xmlns:a16="http://schemas.microsoft.com/office/drawing/2014/main" id="{F051AE02-2406-4881-B4A5-03FEA74390DC}"/>
              </a:ext>
            </a:extLst>
          </p:cNvPr>
          <p:cNvSpPr txBox="1">
            <a:spLocks noGrp="1"/>
          </p:cNvSpPr>
          <p:nvPr>
            <p:ph type="body" orient="vert" idx="1"/>
          </p:nvPr>
        </p:nvSpPr>
        <p:spPr>
          <a:xfrm>
            <a:off x="519726" y="555799"/>
            <a:ext cx="4795671" cy="8846911"/>
          </a:xfrm>
        </p:spPr>
        <p:txBody>
          <a:bodyPr vert="eaVert"/>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B0F07888-788D-438D-944D-DCA725DB0EEE}"/>
              </a:ext>
            </a:extLst>
          </p:cNvPr>
          <p:cNvSpPr txBox="1">
            <a:spLocks noGrp="1"/>
          </p:cNvSpPr>
          <p:nvPr>
            <p:ph type="dt" sz="half" idx="7"/>
          </p:nvPr>
        </p:nvSpPr>
        <p:spPr/>
        <p:txBody>
          <a:bodyPr/>
          <a:lstStyle>
            <a:lvl1pPr>
              <a:defRPr/>
            </a:lvl1pPr>
          </a:lstStyle>
          <a:p>
            <a:pPr lvl="0"/>
            <a:fld id="{BAED1001-1E44-4BB4-8DEE-4ADEEB8FA6E4}" type="datetime1">
              <a:rPr lang="fr-CH"/>
              <a:pPr lvl="0"/>
              <a:t>09.10.2025</a:t>
            </a:fld>
            <a:endParaRPr lang="fr-CH"/>
          </a:p>
        </p:txBody>
      </p:sp>
      <p:sp>
        <p:nvSpPr>
          <p:cNvPr id="5" name="Footer Placeholder 4">
            <a:extLst>
              <a:ext uri="{FF2B5EF4-FFF2-40B4-BE49-F238E27FC236}">
                <a16:creationId xmlns:a16="http://schemas.microsoft.com/office/drawing/2014/main" id="{F45F7B1E-CCED-452D-8D54-A3EE518FCD95}"/>
              </a:ext>
            </a:extLst>
          </p:cNvPr>
          <p:cNvSpPr txBox="1">
            <a:spLocks noGrp="1"/>
          </p:cNvSpPr>
          <p:nvPr>
            <p:ph type="ftr" sz="quarter" idx="9"/>
          </p:nvPr>
        </p:nvSpPr>
        <p:spPr/>
        <p:txBody>
          <a:bodyPr/>
          <a:lstStyle>
            <a:lvl1pPr>
              <a:defRPr/>
            </a:lvl1pPr>
          </a:lstStyle>
          <a:p>
            <a:pPr lvl="0"/>
            <a:endParaRPr lang="fr-CH"/>
          </a:p>
        </p:txBody>
      </p:sp>
      <p:sp>
        <p:nvSpPr>
          <p:cNvPr id="6" name="Slide Number Placeholder 5">
            <a:extLst>
              <a:ext uri="{FF2B5EF4-FFF2-40B4-BE49-F238E27FC236}">
                <a16:creationId xmlns:a16="http://schemas.microsoft.com/office/drawing/2014/main" id="{3E5E8D2C-5E31-45C1-8FD1-47835E212215}"/>
              </a:ext>
            </a:extLst>
          </p:cNvPr>
          <p:cNvSpPr txBox="1">
            <a:spLocks noGrp="1"/>
          </p:cNvSpPr>
          <p:nvPr>
            <p:ph type="sldNum" sz="quarter" idx="8"/>
          </p:nvPr>
        </p:nvSpPr>
        <p:spPr/>
        <p:txBody>
          <a:bodyPr/>
          <a:lstStyle>
            <a:lvl1pPr>
              <a:defRPr/>
            </a:lvl1pPr>
          </a:lstStyle>
          <a:p>
            <a:pPr lvl="0"/>
            <a:fld id="{CEC18AE1-CE38-4D1B-A83D-FA5879575295}" type="slidenum">
              <a:t>‹N°›</a:t>
            </a:fld>
            <a:endParaRPr lang="fr-CH"/>
          </a:p>
        </p:txBody>
      </p:sp>
    </p:spTree>
    <p:extLst>
      <p:ext uri="{BB962C8B-B14F-4D97-AF65-F5344CB8AC3E}">
        <p14:creationId xmlns:p14="http://schemas.microsoft.com/office/powerpoint/2010/main" val="2922081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783EE-506C-4CC6-9B32-B0B0759F4809}"/>
              </a:ext>
            </a:extLst>
          </p:cNvPr>
          <p:cNvSpPr txBox="1">
            <a:spLocks noGrp="1"/>
          </p:cNvSpPr>
          <p:nvPr>
            <p:ph type="title"/>
          </p:nvPr>
        </p:nvSpPr>
        <p:spPr>
          <a:xfrm>
            <a:off x="519726" y="207823"/>
            <a:ext cx="6520220" cy="2017797"/>
          </a:xfrm>
          <a:prstGeom prst="rect">
            <a:avLst/>
          </a:prstGeom>
        </p:spPr>
        <p:txBody>
          <a:bodyPr/>
          <a:lstStyle>
            <a:lvl1pPr>
              <a:defRPr/>
            </a:lvl1pPr>
          </a:lstStyle>
          <a:p>
            <a:pPr lvl="0"/>
            <a:r>
              <a:rPr lang="fr-FR"/>
              <a:t>Modifiez le style du titre</a:t>
            </a:r>
            <a:endParaRPr lang="en-US"/>
          </a:p>
        </p:txBody>
      </p:sp>
      <p:sp>
        <p:nvSpPr>
          <p:cNvPr id="3" name="Content Placeholder 2">
            <a:extLst>
              <a:ext uri="{FF2B5EF4-FFF2-40B4-BE49-F238E27FC236}">
                <a16:creationId xmlns:a16="http://schemas.microsoft.com/office/drawing/2014/main" id="{51497B2B-39C0-4C98-925A-403DB61CE666}"/>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C72D897C-E7E4-4229-9F61-9832332B46E0}"/>
              </a:ext>
            </a:extLst>
          </p:cNvPr>
          <p:cNvSpPr txBox="1">
            <a:spLocks noGrp="1"/>
          </p:cNvSpPr>
          <p:nvPr>
            <p:ph type="dt" sz="half" idx="7"/>
          </p:nvPr>
        </p:nvSpPr>
        <p:spPr/>
        <p:txBody>
          <a:bodyPr/>
          <a:lstStyle>
            <a:lvl1pPr>
              <a:defRPr/>
            </a:lvl1pPr>
          </a:lstStyle>
          <a:p>
            <a:pPr lvl="0"/>
            <a:fld id="{63B54090-9DC1-4AB4-BE53-2C158D069A74}" type="datetime1">
              <a:rPr lang="fr-CH"/>
              <a:pPr lvl="0"/>
              <a:t>09.10.2025</a:t>
            </a:fld>
            <a:endParaRPr lang="fr-CH"/>
          </a:p>
        </p:txBody>
      </p:sp>
      <p:sp>
        <p:nvSpPr>
          <p:cNvPr id="5" name="Footer Placeholder 4">
            <a:extLst>
              <a:ext uri="{FF2B5EF4-FFF2-40B4-BE49-F238E27FC236}">
                <a16:creationId xmlns:a16="http://schemas.microsoft.com/office/drawing/2014/main" id="{A26B13F7-8D4B-4EDA-825F-4389582A0117}"/>
              </a:ext>
            </a:extLst>
          </p:cNvPr>
          <p:cNvSpPr txBox="1">
            <a:spLocks noGrp="1"/>
          </p:cNvSpPr>
          <p:nvPr>
            <p:ph type="ftr" sz="quarter" idx="9"/>
          </p:nvPr>
        </p:nvSpPr>
        <p:spPr/>
        <p:txBody>
          <a:bodyPr/>
          <a:lstStyle>
            <a:lvl1pPr>
              <a:defRPr/>
            </a:lvl1pPr>
          </a:lstStyle>
          <a:p>
            <a:pPr lvl="0"/>
            <a:endParaRPr lang="fr-CH"/>
          </a:p>
        </p:txBody>
      </p:sp>
      <p:sp>
        <p:nvSpPr>
          <p:cNvPr id="6" name="Slide Number Placeholder 5">
            <a:extLst>
              <a:ext uri="{FF2B5EF4-FFF2-40B4-BE49-F238E27FC236}">
                <a16:creationId xmlns:a16="http://schemas.microsoft.com/office/drawing/2014/main" id="{B6A0341A-580D-4CE8-860D-386EA53B84A9}"/>
              </a:ext>
            </a:extLst>
          </p:cNvPr>
          <p:cNvSpPr txBox="1">
            <a:spLocks noGrp="1"/>
          </p:cNvSpPr>
          <p:nvPr>
            <p:ph type="sldNum" sz="quarter" idx="8"/>
          </p:nvPr>
        </p:nvSpPr>
        <p:spPr/>
        <p:txBody>
          <a:bodyPr/>
          <a:lstStyle>
            <a:lvl1pPr>
              <a:defRPr/>
            </a:lvl1pPr>
          </a:lstStyle>
          <a:p>
            <a:pPr lvl="0"/>
            <a:fld id="{C50872EE-5140-43B0-8860-B0D6AEADA3EC}" type="slidenum">
              <a:t>‹N°›</a:t>
            </a:fld>
            <a:endParaRPr lang="fr-CH"/>
          </a:p>
        </p:txBody>
      </p:sp>
    </p:spTree>
    <p:extLst>
      <p:ext uri="{BB962C8B-B14F-4D97-AF65-F5344CB8AC3E}">
        <p14:creationId xmlns:p14="http://schemas.microsoft.com/office/powerpoint/2010/main" val="3148742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52F3F-E22F-4F2A-AF78-EC34AAC5F493}"/>
              </a:ext>
            </a:extLst>
          </p:cNvPr>
          <p:cNvSpPr txBox="1">
            <a:spLocks noGrp="1"/>
          </p:cNvSpPr>
          <p:nvPr>
            <p:ph type="title"/>
          </p:nvPr>
        </p:nvSpPr>
        <p:spPr>
          <a:xfrm>
            <a:off x="515794" y="2602601"/>
            <a:ext cx="6520220" cy="4342503"/>
          </a:xfrm>
          <a:prstGeom prst="rect">
            <a:avLst/>
          </a:prstGeom>
        </p:spPr>
        <p:txBody>
          <a:bodyPr anchor="b"/>
          <a:lstStyle>
            <a:lvl1pPr>
              <a:defRPr sz="4960"/>
            </a:lvl1pPr>
          </a:lstStyle>
          <a:p>
            <a:pPr lvl="0"/>
            <a:r>
              <a:rPr lang="fr-FR"/>
              <a:t>Modifiez le style du titre</a:t>
            </a:r>
            <a:endParaRPr lang="en-US"/>
          </a:p>
        </p:txBody>
      </p:sp>
      <p:sp>
        <p:nvSpPr>
          <p:cNvPr id="3" name="Text Placeholder 2">
            <a:extLst>
              <a:ext uri="{FF2B5EF4-FFF2-40B4-BE49-F238E27FC236}">
                <a16:creationId xmlns:a16="http://schemas.microsoft.com/office/drawing/2014/main" id="{EB83F6E7-EDFD-4F01-8F6F-BD3DE1FD4877}"/>
              </a:ext>
            </a:extLst>
          </p:cNvPr>
          <p:cNvSpPr txBox="1">
            <a:spLocks noGrp="1"/>
          </p:cNvSpPr>
          <p:nvPr>
            <p:ph type="body" idx="1"/>
          </p:nvPr>
        </p:nvSpPr>
        <p:spPr>
          <a:xfrm>
            <a:off x="515794" y="6986180"/>
            <a:ext cx="6520220" cy="2283622"/>
          </a:xfrm>
        </p:spPr>
        <p:txBody>
          <a:bodyPr/>
          <a:lstStyle>
            <a:lvl1pPr marL="0" indent="0">
              <a:buNone/>
              <a:defRPr sz="1984"/>
            </a:lvl1pPr>
          </a:lstStyle>
          <a:p>
            <a:pPr lvl="0"/>
            <a:r>
              <a:rPr lang="fr-FR"/>
              <a:t>Cliquez pour modifier les styles du texte du masque</a:t>
            </a:r>
          </a:p>
        </p:txBody>
      </p:sp>
      <p:sp>
        <p:nvSpPr>
          <p:cNvPr id="4" name="Date Placeholder 3">
            <a:extLst>
              <a:ext uri="{FF2B5EF4-FFF2-40B4-BE49-F238E27FC236}">
                <a16:creationId xmlns:a16="http://schemas.microsoft.com/office/drawing/2014/main" id="{DCAC550E-D6F5-43A7-BD6F-F585FFADD614}"/>
              </a:ext>
            </a:extLst>
          </p:cNvPr>
          <p:cNvSpPr txBox="1">
            <a:spLocks noGrp="1"/>
          </p:cNvSpPr>
          <p:nvPr>
            <p:ph type="dt" sz="half" idx="7"/>
          </p:nvPr>
        </p:nvSpPr>
        <p:spPr/>
        <p:txBody>
          <a:bodyPr/>
          <a:lstStyle>
            <a:lvl1pPr>
              <a:defRPr/>
            </a:lvl1pPr>
          </a:lstStyle>
          <a:p>
            <a:pPr lvl="0"/>
            <a:fld id="{5DE2F4FB-E495-4A87-9EF4-297318A57940}" type="datetime1">
              <a:rPr lang="fr-CH"/>
              <a:pPr lvl="0"/>
              <a:t>09.10.2025</a:t>
            </a:fld>
            <a:endParaRPr lang="fr-CH"/>
          </a:p>
        </p:txBody>
      </p:sp>
      <p:sp>
        <p:nvSpPr>
          <p:cNvPr id="5" name="Footer Placeholder 4">
            <a:extLst>
              <a:ext uri="{FF2B5EF4-FFF2-40B4-BE49-F238E27FC236}">
                <a16:creationId xmlns:a16="http://schemas.microsoft.com/office/drawing/2014/main" id="{77FA347A-C542-40CB-A679-25ED920FCBFE}"/>
              </a:ext>
            </a:extLst>
          </p:cNvPr>
          <p:cNvSpPr txBox="1">
            <a:spLocks noGrp="1"/>
          </p:cNvSpPr>
          <p:nvPr>
            <p:ph type="ftr" sz="quarter" idx="9"/>
          </p:nvPr>
        </p:nvSpPr>
        <p:spPr/>
        <p:txBody>
          <a:bodyPr/>
          <a:lstStyle>
            <a:lvl1pPr>
              <a:defRPr/>
            </a:lvl1pPr>
          </a:lstStyle>
          <a:p>
            <a:pPr lvl="0"/>
            <a:endParaRPr lang="fr-CH"/>
          </a:p>
        </p:txBody>
      </p:sp>
      <p:sp>
        <p:nvSpPr>
          <p:cNvPr id="6" name="Slide Number Placeholder 5">
            <a:extLst>
              <a:ext uri="{FF2B5EF4-FFF2-40B4-BE49-F238E27FC236}">
                <a16:creationId xmlns:a16="http://schemas.microsoft.com/office/drawing/2014/main" id="{F6201F22-1AD2-4E0A-9DB2-A32F869F8353}"/>
              </a:ext>
            </a:extLst>
          </p:cNvPr>
          <p:cNvSpPr txBox="1">
            <a:spLocks noGrp="1"/>
          </p:cNvSpPr>
          <p:nvPr>
            <p:ph type="sldNum" sz="quarter" idx="8"/>
          </p:nvPr>
        </p:nvSpPr>
        <p:spPr/>
        <p:txBody>
          <a:bodyPr/>
          <a:lstStyle>
            <a:lvl1pPr>
              <a:defRPr/>
            </a:lvl1pPr>
          </a:lstStyle>
          <a:p>
            <a:pPr lvl="0"/>
            <a:fld id="{78F274B5-8436-4B7D-ADCF-47015F9211F0}" type="slidenum">
              <a:t>‹N°›</a:t>
            </a:fld>
            <a:endParaRPr lang="fr-CH"/>
          </a:p>
        </p:txBody>
      </p:sp>
    </p:spTree>
    <p:extLst>
      <p:ext uri="{BB962C8B-B14F-4D97-AF65-F5344CB8AC3E}">
        <p14:creationId xmlns:p14="http://schemas.microsoft.com/office/powerpoint/2010/main" val="3082158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85CCA-6B0B-4442-94CF-72BEB9E6BC84}"/>
              </a:ext>
            </a:extLst>
          </p:cNvPr>
          <p:cNvSpPr txBox="1">
            <a:spLocks noGrp="1"/>
          </p:cNvSpPr>
          <p:nvPr>
            <p:ph type="title"/>
          </p:nvPr>
        </p:nvSpPr>
        <p:spPr>
          <a:xfrm>
            <a:off x="519726" y="207823"/>
            <a:ext cx="6520220" cy="2017797"/>
          </a:xfrm>
          <a:prstGeom prst="rect">
            <a:avLst/>
          </a:prstGeom>
        </p:spPr>
        <p:txBody>
          <a:bodyPr/>
          <a:lstStyle>
            <a:lvl1pPr>
              <a:defRPr/>
            </a:lvl1pPr>
          </a:lstStyle>
          <a:p>
            <a:pPr lvl="0"/>
            <a:r>
              <a:rPr lang="fr-FR"/>
              <a:t>Modifiez le style du titre</a:t>
            </a:r>
            <a:endParaRPr lang="en-US"/>
          </a:p>
        </p:txBody>
      </p:sp>
      <p:sp>
        <p:nvSpPr>
          <p:cNvPr id="3" name="Content Placeholder 2">
            <a:extLst>
              <a:ext uri="{FF2B5EF4-FFF2-40B4-BE49-F238E27FC236}">
                <a16:creationId xmlns:a16="http://schemas.microsoft.com/office/drawing/2014/main" id="{D3464955-0627-4998-A096-021AAFEEA2C0}"/>
              </a:ext>
            </a:extLst>
          </p:cNvPr>
          <p:cNvSpPr txBox="1">
            <a:spLocks noGrp="1"/>
          </p:cNvSpPr>
          <p:nvPr>
            <p:ph idx="1"/>
          </p:nvPr>
        </p:nvSpPr>
        <p:spPr>
          <a:xfrm>
            <a:off x="519726" y="2779007"/>
            <a:ext cx="3212863" cy="6623703"/>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a:extLst>
              <a:ext uri="{FF2B5EF4-FFF2-40B4-BE49-F238E27FC236}">
                <a16:creationId xmlns:a16="http://schemas.microsoft.com/office/drawing/2014/main" id="{ED20D0B5-000C-44EC-BAC3-01AB4ADA1DBC}"/>
              </a:ext>
            </a:extLst>
          </p:cNvPr>
          <p:cNvSpPr txBox="1">
            <a:spLocks noGrp="1"/>
          </p:cNvSpPr>
          <p:nvPr>
            <p:ph idx="2"/>
          </p:nvPr>
        </p:nvSpPr>
        <p:spPr>
          <a:xfrm>
            <a:off x="3827084" y="2779007"/>
            <a:ext cx="3212863" cy="6623703"/>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a:extLst>
              <a:ext uri="{FF2B5EF4-FFF2-40B4-BE49-F238E27FC236}">
                <a16:creationId xmlns:a16="http://schemas.microsoft.com/office/drawing/2014/main" id="{135C35B9-11E0-4E21-A14A-21C08D457288}"/>
              </a:ext>
            </a:extLst>
          </p:cNvPr>
          <p:cNvSpPr txBox="1">
            <a:spLocks noGrp="1"/>
          </p:cNvSpPr>
          <p:nvPr>
            <p:ph type="dt" sz="half" idx="7"/>
          </p:nvPr>
        </p:nvSpPr>
        <p:spPr/>
        <p:txBody>
          <a:bodyPr/>
          <a:lstStyle>
            <a:lvl1pPr>
              <a:defRPr/>
            </a:lvl1pPr>
          </a:lstStyle>
          <a:p>
            <a:pPr lvl="0"/>
            <a:fld id="{A04EFE66-6168-46B0-A8FF-B807D24BB80A}" type="datetime1">
              <a:rPr lang="fr-CH"/>
              <a:pPr lvl="0"/>
              <a:t>09.10.2025</a:t>
            </a:fld>
            <a:endParaRPr lang="fr-CH"/>
          </a:p>
        </p:txBody>
      </p:sp>
      <p:sp>
        <p:nvSpPr>
          <p:cNvPr id="6" name="Footer Placeholder 5">
            <a:extLst>
              <a:ext uri="{FF2B5EF4-FFF2-40B4-BE49-F238E27FC236}">
                <a16:creationId xmlns:a16="http://schemas.microsoft.com/office/drawing/2014/main" id="{6244B230-CC6C-4605-8A73-8691D7156282}"/>
              </a:ext>
            </a:extLst>
          </p:cNvPr>
          <p:cNvSpPr txBox="1">
            <a:spLocks noGrp="1"/>
          </p:cNvSpPr>
          <p:nvPr>
            <p:ph type="ftr" sz="quarter" idx="9"/>
          </p:nvPr>
        </p:nvSpPr>
        <p:spPr/>
        <p:txBody>
          <a:bodyPr/>
          <a:lstStyle>
            <a:lvl1pPr>
              <a:defRPr/>
            </a:lvl1pPr>
          </a:lstStyle>
          <a:p>
            <a:pPr lvl="0"/>
            <a:endParaRPr lang="fr-CH"/>
          </a:p>
        </p:txBody>
      </p:sp>
      <p:sp>
        <p:nvSpPr>
          <p:cNvPr id="7" name="Slide Number Placeholder 6">
            <a:extLst>
              <a:ext uri="{FF2B5EF4-FFF2-40B4-BE49-F238E27FC236}">
                <a16:creationId xmlns:a16="http://schemas.microsoft.com/office/drawing/2014/main" id="{0C969CE6-63F6-4593-BE10-F4D0134767E7}"/>
              </a:ext>
            </a:extLst>
          </p:cNvPr>
          <p:cNvSpPr txBox="1">
            <a:spLocks noGrp="1"/>
          </p:cNvSpPr>
          <p:nvPr>
            <p:ph type="sldNum" sz="quarter" idx="8"/>
          </p:nvPr>
        </p:nvSpPr>
        <p:spPr/>
        <p:txBody>
          <a:bodyPr/>
          <a:lstStyle>
            <a:lvl1pPr>
              <a:defRPr/>
            </a:lvl1pPr>
          </a:lstStyle>
          <a:p>
            <a:pPr lvl="0"/>
            <a:fld id="{7F277E4B-D794-4D8C-8950-CB2153342262}" type="slidenum">
              <a:t>‹N°›</a:t>
            </a:fld>
            <a:endParaRPr lang="fr-CH"/>
          </a:p>
        </p:txBody>
      </p:sp>
    </p:spTree>
    <p:extLst>
      <p:ext uri="{BB962C8B-B14F-4D97-AF65-F5344CB8AC3E}">
        <p14:creationId xmlns:p14="http://schemas.microsoft.com/office/powerpoint/2010/main" val="229019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E455E-BBCD-4106-820E-9CC24A6B5EC8}"/>
              </a:ext>
            </a:extLst>
          </p:cNvPr>
          <p:cNvSpPr txBox="1">
            <a:spLocks noGrp="1"/>
          </p:cNvSpPr>
          <p:nvPr>
            <p:ph type="title"/>
          </p:nvPr>
        </p:nvSpPr>
        <p:spPr>
          <a:xfrm>
            <a:off x="520714" y="555799"/>
            <a:ext cx="6520220" cy="2017797"/>
          </a:xfrm>
          <a:prstGeom prst="rect">
            <a:avLst/>
          </a:prstGeom>
        </p:spPr>
        <p:txBody>
          <a:bodyPr/>
          <a:lstStyle>
            <a:lvl1pPr>
              <a:defRPr/>
            </a:lvl1pPr>
          </a:lstStyle>
          <a:p>
            <a:pPr lvl="0"/>
            <a:r>
              <a:rPr lang="fr-FR"/>
              <a:t>Modifiez le style du titre</a:t>
            </a:r>
            <a:endParaRPr lang="en-US"/>
          </a:p>
        </p:txBody>
      </p:sp>
      <p:sp>
        <p:nvSpPr>
          <p:cNvPr id="3" name="Text Placeholder 2">
            <a:extLst>
              <a:ext uri="{FF2B5EF4-FFF2-40B4-BE49-F238E27FC236}">
                <a16:creationId xmlns:a16="http://schemas.microsoft.com/office/drawing/2014/main" id="{BBEE0F2B-3924-4B24-9746-79CA98823130}"/>
              </a:ext>
            </a:extLst>
          </p:cNvPr>
          <p:cNvSpPr txBox="1">
            <a:spLocks noGrp="1"/>
          </p:cNvSpPr>
          <p:nvPr>
            <p:ph type="body" idx="1"/>
          </p:nvPr>
        </p:nvSpPr>
        <p:spPr>
          <a:xfrm>
            <a:off x="520714" y="2559103"/>
            <a:ext cx="3198095" cy="1254172"/>
          </a:xfrm>
        </p:spPr>
        <p:txBody>
          <a:bodyPr anchor="b"/>
          <a:lstStyle>
            <a:lvl1pPr marL="0" indent="0">
              <a:buNone/>
              <a:defRPr sz="1984" b="1"/>
            </a:lvl1pPr>
          </a:lstStyle>
          <a:p>
            <a:pPr lvl="0"/>
            <a:r>
              <a:rPr lang="fr-FR"/>
              <a:t>Cliquez pour modifier les styles du texte du masque</a:t>
            </a:r>
          </a:p>
        </p:txBody>
      </p:sp>
      <p:sp>
        <p:nvSpPr>
          <p:cNvPr id="4" name="Content Placeholder 3">
            <a:extLst>
              <a:ext uri="{FF2B5EF4-FFF2-40B4-BE49-F238E27FC236}">
                <a16:creationId xmlns:a16="http://schemas.microsoft.com/office/drawing/2014/main" id="{409F7D6B-BBFE-4529-83D1-65957254EF9D}"/>
              </a:ext>
            </a:extLst>
          </p:cNvPr>
          <p:cNvSpPr txBox="1">
            <a:spLocks noGrp="1"/>
          </p:cNvSpPr>
          <p:nvPr>
            <p:ph idx="2"/>
          </p:nvPr>
        </p:nvSpPr>
        <p:spPr>
          <a:xfrm>
            <a:off x="520714" y="3813276"/>
            <a:ext cx="3198095" cy="5608765"/>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a:extLst>
              <a:ext uri="{FF2B5EF4-FFF2-40B4-BE49-F238E27FC236}">
                <a16:creationId xmlns:a16="http://schemas.microsoft.com/office/drawing/2014/main" id="{45E201FF-06EE-4F9C-82DB-F3B91C484DAA}"/>
              </a:ext>
            </a:extLst>
          </p:cNvPr>
          <p:cNvSpPr txBox="1">
            <a:spLocks noGrp="1"/>
          </p:cNvSpPr>
          <p:nvPr>
            <p:ph type="body" idx="3"/>
          </p:nvPr>
        </p:nvSpPr>
        <p:spPr>
          <a:xfrm>
            <a:off x="3827084" y="2559103"/>
            <a:ext cx="3213850" cy="1254172"/>
          </a:xfrm>
        </p:spPr>
        <p:txBody>
          <a:bodyPr anchor="b"/>
          <a:lstStyle>
            <a:lvl1pPr marL="0" indent="0">
              <a:buNone/>
              <a:defRPr sz="1984" b="1"/>
            </a:lvl1pPr>
          </a:lstStyle>
          <a:p>
            <a:pPr lvl="0"/>
            <a:r>
              <a:rPr lang="fr-FR"/>
              <a:t>Cliquez pour modifier les styles du texte du masque</a:t>
            </a:r>
          </a:p>
        </p:txBody>
      </p:sp>
      <p:sp>
        <p:nvSpPr>
          <p:cNvPr id="6" name="Content Placeholder 5">
            <a:extLst>
              <a:ext uri="{FF2B5EF4-FFF2-40B4-BE49-F238E27FC236}">
                <a16:creationId xmlns:a16="http://schemas.microsoft.com/office/drawing/2014/main" id="{15EEE0B1-EE09-4E3A-89F5-68FCC4EBEC5E}"/>
              </a:ext>
            </a:extLst>
          </p:cNvPr>
          <p:cNvSpPr txBox="1">
            <a:spLocks noGrp="1"/>
          </p:cNvSpPr>
          <p:nvPr>
            <p:ph idx="4"/>
          </p:nvPr>
        </p:nvSpPr>
        <p:spPr>
          <a:xfrm>
            <a:off x="3827084" y="3813276"/>
            <a:ext cx="3213850" cy="5608765"/>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a:extLst>
              <a:ext uri="{FF2B5EF4-FFF2-40B4-BE49-F238E27FC236}">
                <a16:creationId xmlns:a16="http://schemas.microsoft.com/office/drawing/2014/main" id="{4F8A5264-1B91-4712-AB6B-B96093FC591A}"/>
              </a:ext>
            </a:extLst>
          </p:cNvPr>
          <p:cNvSpPr txBox="1">
            <a:spLocks noGrp="1"/>
          </p:cNvSpPr>
          <p:nvPr>
            <p:ph type="dt" sz="half" idx="7"/>
          </p:nvPr>
        </p:nvSpPr>
        <p:spPr/>
        <p:txBody>
          <a:bodyPr/>
          <a:lstStyle>
            <a:lvl1pPr>
              <a:defRPr/>
            </a:lvl1pPr>
          </a:lstStyle>
          <a:p>
            <a:pPr lvl="0"/>
            <a:fld id="{56F97E2E-2C7B-4066-87E7-91AA5E9483FF}" type="datetime1">
              <a:rPr lang="fr-CH"/>
              <a:pPr lvl="0"/>
              <a:t>09.10.2025</a:t>
            </a:fld>
            <a:endParaRPr lang="fr-CH"/>
          </a:p>
        </p:txBody>
      </p:sp>
      <p:sp>
        <p:nvSpPr>
          <p:cNvPr id="8" name="Footer Placeholder 7">
            <a:extLst>
              <a:ext uri="{FF2B5EF4-FFF2-40B4-BE49-F238E27FC236}">
                <a16:creationId xmlns:a16="http://schemas.microsoft.com/office/drawing/2014/main" id="{2161AA8A-589B-40DE-B98B-814D916B1F90}"/>
              </a:ext>
            </a:extLst>
          </p:cNvPr>
          <p:cNvSpPr txBox="1">
            <a:spLocks noGrp="1"/>
          </p:cNvSpPr>
          <p:nvPr>
            <p:ph type="ftr" sz="quarter" idx="9"/>
          </p:nvPr>
        </p:nvSpPr>
        <p:spPr/>
        <p:txBody>
          <a:bodyPr/>
          <a:lstStyle>
            <a:lvl1pPr>
              <a:defRPr/>
            </a:lvl1pPr>
          </a:lstStyle>
          <a:p>
            <a:pPr lvl="0"/>
            <a:endParaRPr lang="fr-CH"/>
          </a:p>
        </p:txBody>
      </p:sp>
      <p:sp>
        <p:nvSpPr>
          <p:cNvPr id="9" name="Slide Number Placeholder 8">
            <a:extLst>
              <a:ext uri="{FF2B5EF4-FFF2-40B4-BE49-F238E27FC236}">
                <a16:creationId xmlns:a16="http://schemas.microsoft.com/office/drawing/2014/main" id="{D88778F1-46AB-48B5-B35C-F7721ABFC3EE}"/>
              </a:ext>
            </a:extLst>
          </p:cNvPr>
          <p:cNvSpPr txBox="1">
            <a:spLocks noGrp="1"/>
          </p:cNvSpPr>
          <p:nvPr>
            <p:ph type="sldNum" sz="quarter" idx="8"/>
          </p:nvPr>
        </p:nvSpPr>
        <p:spPr/>
        <p:txBody>
          <a:bodyPr/>
          <a:lstStyle>
            <a:lvl1pPr>
              <a:defRPr/>
            </a:lvl1pPr>
          </a:lstStyle>
          <a:p>
            <a:pPr lvl="0"/>
            <a:fld id="{53B688CA-6ED7-4981-8BDE-0921773B162E}" type="slidenum">
              <a:t>‹N°›</a:t>
            </a:fld>
            <a:endParaRPr lang="fr-CH"/>
          </a:p>
        </p:txBody>
      </p:sp>
    </p:spTree>
    <p:extLst>
      <p:ext uri="{BB962C8B-B14F-4D97-AF65-F5344CB8AC3E}">
        <p14:creationId xmlns:p14="http://schemas.microsoft.com/office/powerpoint/2010/main" val="1685924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E4833-9D21-4EA5-BCC8-70AB513598BE}"/>
              </a:ext>
            </a:extLst>
          </p:cNvPr>
          <p:cNvSpPr txBox="1">
            <a:spLocks noGrp="1"/>
          </p:cNvSpPr>
          <p:nvPr>
            <p:ph type="title"/>
          </p:nvPr>
        </p:nvSpPr>
        <p:spPr>
          <a:xfrm>
            <a:off x="519726" y="207823"/>
            <a:ext cx="6520220" cy="2017797"/>
          </a:xfrm>
          <a:prstGeom prst="rect">
            <a:avLst/>
          </a:prstGeom>
        </p:spPr>
        <p:txBody>
          <a:bodyPr/>
          <a:lstStyle>
            <a:lvl1pPr>
              <a:defRPr/>
            </a:lvl1pPr>
          </a:lstStyle>
          <a:p>
            <a:pPr lvl="0"/>
            <a:r>
              <a:rPr lang="fr-FR"/>
              <a:t>Modifiez le style du titre</a:t>
            </a:r>
            <a:endParaRPr lang="en-US"/>
          </a:p>
        </p:txBody>
      </p:sp>
      <p:sp>
        <p:nvSpPr>
          <p:cNvPr id="3" name="Date Placeholder 2">
            <a:extLst>
              <a:ext uri="{FF2B5EF4-FFF2-40B4-BE49-F238E27FC236}">
                <a16:creationId xmlns:a16="http://schemas.microsoft.com/office/drawing/2014/main" id="{EEDF2388-E90E-4B24-90A6-41A3ACF89DB5}"/>
              </a:ext>
            </a:extLst>
          </p:cNvPr>
          <p:cNvSpPr txBox="1">
            <a:spLocks noGrp="1"/>
          </p:cNvSpPr>
          <p:nvPr>
            <p:ph type="dt" sz="half" idx="7"/>
          </p:nvPr>
        </p:nvSpPr>
        <p:spPr/>
        <p:txBody>
          <a:bodyPr/>
          <a:lstStyle>
            <a:lvl1pPr>
              <a:defRPr/>
            </a:lvl1pPr>
          </a:lstStyle>
          <a:p>
            <a:pPr lvl="0"/>
            <a:fld id="{DF68F6BD-3C70-43BA-8129-C2C701486680}" type="datetime1">
              <a:rPr lang="fr-CH"/>
              <a:pPr lvl="0"/>
              <a:t>09.10.2025</a:t>
            </a:fld>
            <a:endParaRPr lang="fr-CH"/>
          </a:p>
        </p:txBody>
      </p:sp>
      <p:sp>
        <p:nvSpPr>
          <p:cNvPr id="4" name="Footer Placeholder 3">
            <a:extLst>
              <a:ext uri="{FF2B5EF4-FFF2-40B4-BE49-F238E27FC236}">
                <a16:creationId xmlns:a16="http://schemas.microsoft.com/office/drawing/2014/main" id="{523D0C17-ACD6-4129-A4F5-254FC4E5C8A4}"/>
              </a:ext>
            </a:extLst>
          </p:cNvPr>
          <p:cNvSpPr txBox="1">
            <a:spLocks noGrp="1"/>
          </p:cNvSpPr>
          <p:nvPr>
            <p:ph type="ftr" sz="quarter" idx="9"/>
          </p:nvPr>
        </p:nvSpPr>
        <p:spPr/>
        <p:txBody>
          <a:bodyPr/>
          <a:lstStyle>
            <a:lvl1pPr>
              <a:defRPr/>
            </a:lvl1pPr>
          </a:lstStyle>
          <a:p>
            <a:pPr lvl="0"/>
            <a:endParaRPr lang="fr-CH"/>
          </a:p>
        </p:txBody>
      </p:sp>
      <p:sp>
        <p:nvSpPr>
          <p:cNvPr id="5" name="Slide Number Placeholder 4">
            <a:extLst>
              <a:ext uri="{FF2B5EF4-FFF2-40B4-BE49-F238E27FC236}">
                <a16:creationId xmlns:a16="http://schemas.microsoft.com/office/drawing/2014/main" id="{C9C4DF4D-8790-45AF-B254-235B1B51ACBC}"/>
              </a:ext>
            </a:extLst>
          </p:cNvPr>
          <p:cNvSpPr txBox="1">
            <a:spLocks noGrp="1"/>
          </p:cNvSpPr>
          <p:nvPr>
            <p:ph type="sldNum" sz="quarter" idx="8"/>
          </p:nvPr>
        </p:nvSpPr>
        <p:spPr/>
        <p:txBody>
          <a:bodyPr/>
          <a:lstStyle>
            <a:lvl1pPr>
              <a:defRPr/>
            </a:lvl1pPr>
          </a:lstStyle>
          <a:p>
            <a:pPr lvl="0"/>
            <a:fld id="{144F0F2D-F859-4661-96AB-842A730A2252}" type="slidenum">
              <a:t>‹N°›</a:t>
            </a:fld>
            <a:endParaRPr lang="fr-CH"/>
          </a:p>
        </p:txBody>
      </p:sp>
    </p:spTree>
    <p:extLst>
      <p:ext uri="{BB962C8B-B14F-4D97-AF65-F5344CB8AC3E}">
        <p14:creationId xmlns:p14="http://schemas.microsoft.com/office/powerpoint/2010/main" val="1245978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B7BEF3-AD36-4CD0-96CE-6A126C3206E4}"/>
              </a:ext>
            </a:extLst>
          </p:cNvPr>
          <p:cNvSpPr txBox="1">
            <a:spLocks noGrp="1"/>
          </p:cNvSpPr>
          <p:nvPr>
            <p:ph type="dt" sz="half" idx="7"/>
          </p:nvPr>
        </p:nvSpPr>
        <p:spPr/>
        <p:txBody>
          <a:bodyPr/>
          <a:lstStyle>
            <a:lvl1pPr>
              <a:defRPr/>
            </a:lvl1pPr>
          </a:lstStyle>
          <a:p>
            <a:pPr lvl="0"/>
            <a:fld id="{CB955BFE-33E2-4976-8003-DD9B72E54489}" type="datetime1">
              <a:rPr lang="fr-CH"/>
              <a:pPr lvl="0"/>
              <a:t>09.10.2025</a:t>
            </a:fld>
            <a:endParaRPr lang="fr-CH"/>
          </a:p>
        </p:txBody>
      </p:sp>
      <p:sp>
        <p:nvSpPr>
          <p:cNvPr id="3" name="Footer Placeholder 2">
            <a:extLst>
              <a:ext uri="{FF2B5EF4-FFF2-40B4-BE49-F238E27FC236}">
                <a16:creationId xmlns:a16="http://schemas.microsoft.com/office/drawing/2014/main" id="{380B1732-BA33-4C97-B7CE-B90FC1A64D12}"/>
              </a:ext>
            </a:extLst>
          </p:cNvPr>
          <p:cNvSpPr txBox="1">
            <a:spLocks noGrp="1"/>
          </p:cNvSpPr>
          <p:nvPr>
            <p:ph type="ftr" sz="quarter" idx="9"/>
          </p:nvPr>
        </p:nvSpPr>
        <p:spPr/>
        <p:txBody>
          <a:bodyPr/>
          <a:lstStyle>
            <a:lvl1pPr>
              <a:defRPr/>
            </a:lvl1pPr>
          </a:lstStyle>
          <a:p>
            <a:pPr lvl="0"/>
            <a:endParaRPr lang="fr-CH"/>
          </a:p>
        </p:txBody>
      </p:sp>
      <p:sp>
        <p:nvSpPr>
          <p:cNvPr id="4" name="Slide Number Placeholder 3">
            <a:extLst>
              <a:ext uri="{FF2B5EF4-FFF2-40B4-BE49-F238E27FC236}">
                <a16:creationId xmlns:a16="http://schemas.microsoft.com/office/drawing/2014/main" id="{10A0216C-CB2C-4877-AB4D-8E90369EB146}"/>
              </a:ext>
            </a:extLst>
          </p:cNvPr>
          <p:cNvSpPr txBox="1">
            <a:spLocks noGrp="1"/>
          </p:cNvSpPr>
          <p:nvPr>
            <p:ph type="sldNum" sz="quarter" idx="8"/>
          </p:nvPr>
        </p:nvSpPr>
        <p:spPr/>
        <p:txBody>
          <a:bodyPr/>
          <a:lstStyle>
            <a:lvl1pPr>
              <a:defRPr/>
            </a:lvl1pPr>
          </a:lstStyle>
          <a:p>
            <a:pPr lvl="0"/>
            <a:fld id="{E005BAB1-338E-497D-AD82-47F0F7A64119}" type="slidenum">
              <a:t>‹N°›</a:t>
            </a:fld>
            <a:endParaRPr lang="fr-CH"/>
          </a:p>
        </p:txBody>
      </p:sp>
    </p:spTree>
    <p:extLst>
      <p:ext uri="{BB962C8B-B14F-4D97-AF65-F5344CB8AC3E}">
        <p14:creationId xmlns:p14="http://schemas.microsoft.com/office/powerpoint/2010/main" val="1484561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25A62-79A7-47FC-962A-2748505C8E2E}"/>
              </a:ext>
            </a:extLst>
          </p:cNvPr>
          <p:cNvSpPr txBox="1">
            <a:spLocks noGrp="1"/>
          </p:cNvSpPr>
          <p:nvPr>
            <p:ph type="title"/>
          </p:nvPr>
        </p:nvSpPr>
        <p:spPr>
          <a:xfrm>
            <a:off x="520714" y="695958"/>
            <a:ext cx="2438192" cy="2435861"/>
          </a:xfrm>
          <a:prstGeom prst="rect">
            <a:avLst/>
          </a:prstGeom>
        </p:spPr>
        <p:txBody>
          <a:bodyPr anchor="b"/>
          <a:lstStyle>
            <a:lvl1pPr>
              <a:defRPr sz="2645"/>
            </a:lvl1pPr>
          </a:lstStyle>
          <a:p>
            <a:pPr lvl="0"/>
            <a:r>
              <a:rPr lang="fr-FR"/>
              <a:t>Modifiez le style du titre</a:t>
            </a:r>
            <a:endParaRPr lang="en-US"/>
          </a:p>
        </p:txBody>
      </p:sp>
      <p:sp>
        <p:nvSpPr>
          <p:cNvPr id="3" name="Content Placeholder 2">
            <a:extLst>
              <a:ext uri="{FF2B5EF4-FFF2-40B4-BE49-F238E27FC236}">
                <a16:creationId xmlns:a16="http://schemas.microsoft.com/office/drawing/2014/main" id="{5764C9B4-92AF-4542-A3CA-F4525A239960}"/>
              </a:ext>
            </a:extLst>
          </p:cNvPr>
          <p:cNvSpPr txBox="1">
            <a:spLocks noGrp="1"/>
          </p:cNvSpPr>
          <p:nvPr>
            <p:ph idx="1"/>
          </p:nvPr>
        </p:nvSpPr>
        <p:spPr>
          <a:xfrm>
            <a:off x="3213850" y="1503081"/>
            <a:ext cx="3827084" cy="7418737"/>
          </a:xfrm>
        </p:spPr>
        <p:txBody>
          <a:bodyPr/>
          <a:lstStyle>
            <a:lvl1pPr>
              <a:defRPr sz="2645"/>
            </a:lvl1pPr>
            <a:lvl2pPr>
              <a:defRPr sz="2315"/>
            </a:lvl2pPr>
            <a:lvl3pPr>
              <a:defRPr sz="1984"/>
            </a:lvl3pPr>
            <a:lvl4pPr>
              <a:defRPr sz="1653"/>
            </a:lvl4pPr>
            <a:lvl5pPr>
              <a:defRPr sz="1653"/>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a:extLst>
              <a:ext uri="{FF2B5EF4-FFF2-40B4-BE49-F238E27FC236}">
                <a16:creationId xmlns:a16="http://schemas.microsoft.com/office/drawing/2014/main" id="{43B706B4-71DA-414C-A4B4-065FDC924728}"/>
              </a:ext>
            </a:extLst>
          </p:cNvPr>
          <p:cNvSpPr txBox="1">
            <a:spLocks noGrp="1"/>
          </p:cNvSpPr>
          <p:nvPr>
            <p:ph type="body" idx="2"/>
          </p:nvPr>
        </p:nvSpPr>
        <p:spPr>
          <a:xfrm>
            <a:off x="520714" y="3131820"/>
            <a:ext cx="2438192" cy="5802087"/>
          </a:xfrm>
        </p:spPr>
        <p:txBody>
          <a:bodyPr/>
          <a:lstStyle>
            <a:lvl1pPr marL="0" indent="0">
              <a:buNone/>
              <a:defRPr sz="1323"/>
            </a:lvl1pPr>
          </a:lstStyle>
          <a:p>
            <a:pPr lvl="0"/>
            <a:r>
              <a:rPr lang="fr-FR"/>
              <a:t>Cliquez pour modifier les styles du texte du masque</a:t>
            </a:r>
          </a:p>
        </p:txBody>
      </p:sp>
      <p:sp>
        <p:nvSpPr>
          <p:cNvPr id="5" name="Date Placeholder 4">
            <a:extLst>
              <a:ext uri="{FF2B5EF4-FFF2-40B4-BE49-F238E27FC236}">
                <a16:creationId xmlns:a16="http://schemas.microsoft.com/office/drawing/2014/main" id="{D399DF92-85CD-4F5D-86D0-819492CA2523}"/>
              </a:ext>
            </a:extLst>
          </p:cNvPr>
          <p:cNvSpPr txBox="1">
            <a:spLocks noGrp="1"/>
          </p:cNvSpPr>
          <p:nvPr>
            <p:ph type="dt" sz="half" idx="7"/>
          </p:nvPr>
        </p:nvSpPr>
        <p:spPr/>
        <p:txBody>
          <a:bodyPr/>
          <a:lstStyle>
            <a:lvl1pPr>
              <a:defRPr/>
            </a:lvl1pPr>
          </a:lstStyle>
          <a:p>
            <a:pPr lvl="0"/>
            <a:fld id="{6B105DC5-C872-4FFA-9555-D1D0E4F6A86E}" type="datetime1">
              <a:rPr lang="fr-CH"/>
              <a:pPr lvl="0"/>
              <a:t>09.10.2025</a:t>
            </a:fld>
            <a:endParaRPr lang="fr-CH"/>
          </a:p>
        </p:txBody>
      </p:sp>
      <p:sp>
        <p:nvSpPr>
          <p:cNvPr id="6" name="Footer Placeholder 5">
            <a:extLst>
              <a:ext uri="{FF2B5EF4-FFF2-40B4-BE49-F238E27FC236}">
                <a16:creationId xmlns:a16="http://schemas.microsoft.com/office/drawing/2014/main" id="{57BC4690-E229-46E7-8A1D-88D684AAF213}"/>
              </a:ext>
            </a:extLst>
          </p:cNvPr>
          <p:cNvSpPr txBox="1">
            <a:spLocks noGrp="1"/>
          </p:cNvSpPr>
          <p:nvPr>
            <p:ph type="ftr" sz="quarter" idx="9"/>
          </p:nvPr>
        </p:nvSpPr>
        <p:spPr/>
        <p:txBody>
          <a:bodyPr/>
          <a:lstStyle>
            <a:lvl1pPr>
              <a:defRPr/>
            </a:lvl1pPr>
          </a:lstStyle>
          <a:p>
            <a:pPr lvl="0"/>
            <a:endParaRPr lang="fr-CH"/>
          </a:p>
        </p:txBody>
      </p:sp>
      <p:sp>
        <p:nvSpPr>
          <p:cNvPr id="7" name="Slide Number Placeholder 6">
            <a:extLst>
              <a:ext uri="{FF2B5EF4-FFF2-40B4-BE49-F238E27FC236}">
                <a16:creationId xmlns:a16="http://schemas.microsoft.com/office/drawing/2014/main" id="{5229FC31-2BB2-4018-9621-2DE617A6256B}"/>
              </a:ext>
            </a:extLst>
          </p:cNvPr>
          <p:cNvSpPr txBox="1">
            <a:spLocks noGrp="1"/>
          </p:cNvSpPr>
          <p:nvPr>
            <p:ph type="sldNum" sz="quarter" idx="8"/>
          </p:nvPr>
        </p:nvSpPr>
        <p:spPr/>
        <p:txBody>
          <a:bodyPr/>
          <a:lstStyle>
            <a:lvl1pPr>
              <a:defRPr/>
            </a:lvl1pPr>
          </a:lstStyle>
          <a:p>
            <a:pPr lvl="0"/>
            <a:fld id="{51CD17E1-FA71-4035-A366-B049AD29A9BD}" type="slidenum">
              <a:t>‹N°›</a:t>
            </a:fld>
            <a:endParaRPr lang="fr-CH"/>
          </a:p>
        </p:txBody>
      </p:sp>
    </p:spTree>
    <p:extLst>
      <p:ext uri="{BB962C8B-B14F-4D97-AF65-F5344CB8AC3E}">
        <p14:creationId xmlns:p14="http://schemas.microsoft.com/office/powerpoint/2010/main" val="1558109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18DD0-6663-43D9-8E65-58732360799A}"/>
              </a:ext>
            </a:extLst>
          </p:cNvPr>
          <p:cNvSpPr txBox="1">
            <a:spLocks noGrp="1"/>
          </p:cNvSpPr>
          <p:nvPr>
            <p:ph type="title"/>
          </p:nvPr>
        </p:nvSpPr>
        <p:spPr>
          <a:xfrm>
            <a:off x="520714" y="695958"/>
            <a:ext cx="2438192" cy="2435861"/>
          </a:xfrm>
          <a:prstGeom prst="rect">
            <a:avLst/>
          </a:prstGeom>
        </p:spPr>
        <p:txBody>
          <a:bodyPr anchor="b"/>
          <a:lstStyle>
            <a:lvl1pPr>
              <a:defRPr sz="2645"/>
            </a:lvl1pPr>
          </a:lstStyle>
          <a:p>
            <a:pPr lvl="0"/>
            <a:r>
              <a:rPr lang="fr-FR"/>
              <a:t>Modifiez le style du titre</a:t>
            </a:r>
            <a:endParaRPr lang="en-US"/>
          </a:p>
        </p:txBody>
      </p:sp>
      <p:sp>
        <p:nvSpPr>
          <p:cNvPr id="3" name="Picture Placeholder 2">
            <a:extLst>
              <a:ext uri="{FF2B5EF4-FFF2-40B4-BE49-F238E27FC236}">
                <a16:creationId xmlns:a16="http://schemas.microsoft.com/office/drawing/2014/main" id="{3A26A5B5-A0C0-410A-B3DA-BCEE3024334B}"/>
              </a:ext>
            </a:extLst>
          </p:cNvPr>
          <p:cNvSpPr txBox="1">
            <a:spLocks noGrp="1"/>
          </p:cNvSpPr>
          <p:nvPr>
            <p:ph type="pic" idx="1"/>
          </p:nvPr>
        </p:nvSpPr>
        <p:spPr>
          <a:xfrm>
            <a:off x="3213850" y="1503081"/>
            <a:ext cx="3827084" cy="7418737"/>
          </a:xfrm>
        </p:spPr>
        <p:txBody>
          <a:bodyPr/>
          <a:lstStyle>
            <a:lvl1pPr marL="0" indent="0">
              <a:buNone/>
              <a:defRPr sz="2645"/>
            </a:lvl1pPr>
          </a:lstStyle>
          <a:p>
            <a:pPr lvl="0"/>
            <a:r>
              <a:rPr lang="fr-FR"/>
              <a:t>Cliquez sur l'icône pour ajouter une image</a:t>
            </a:r>
            <a:endParaRPr lang="en-US"/>
          </a:p>
        </p:txBody>
      </p:sp>
      <p:sp>
        <p:nvSpPr>
          <p:cNvPr id="4" name="Text Placeholder 3">
            <a:extLst>
              <a:ext uri="{FF2B5EF4-FFF2-40B4-BE49-F238E27FC236}">
                <a16:creationId xmlns:a16="http://schemas.microsoft.com/office/drawing/2014/main" id="{F17143CB-3C06-486C-BC1D-A3D2663C0AB5}"/>
              </a:ext>
            </a:extLst>
          </p:cNvPr>
          <p:cNvSpPr txBox="1">
            <a:spLocks noGrp="1"/>
          </p:cNvSpPr>
          <p:nvPr>
            <p:ph type="body" idx="2"/>
          </p:nvPr>
        </p:nvSpPr>
        <p:spPr>
          <a:xfrm>
            <a:off x="520714" y="3131820"/>
            <a:ext cx="2438192" cy="5802087"/>
          </a:xfrm>
        </p:spPr>
        <p:txBody>
          <a:bodyPr/>
          <a:lstStyle>
            <a:lvl1pPr marL="0" indent="0">
              <a:buNone/>
              <a:defRPr sz="1323"/>
            </a:lvl1pPr>
          </a:lstStyle>
          <a:p>
            <a:pPr lvl="0"/>
            <a:r>
              <a:rPr lang="fr-FR"/>
              <a:t>Cliquez pour modifier les styles du texte du masque</a:t>
            </a:r>
          </a:p>
        </p:txBody>
      </p:sp>
      <p:sp>
        <p:nvSpPr>
          <p:cNvPr id="5" name="Date Placeholder 4">
            <a:extLst>
              <a:ext uri="{FF2B5EF4-FFF2-40B4-BE49-F238E27FC236}">
                <a16:creationId xmlns:a16="http://schemas.microsoft.com/office/drawing/2014/main" id="{22530C03-2C92-42C6-988E-1FCE3E0EA62E}"/>
              </a:ext>
            </a:extLst>
          </p:cNvPr>
          <p:cNvSpPr txBox="1">
            <a:spLocks noGrp="1"/>
          </p:cNvSpPr>
          <p:nvPr>
            <p:ph type="dt" sz="half" idx="7"/>
          </p:nvPr>
        </p:nvSpPr>
        <p:spPr/>
        <p:txBody>
          <a:bodyPr/>
          <a:lstStyle>
            <a:lvl1pPr>
              <a:defRPr/>
            </a:lvl1pPr>
          </a:lstStyle>
          <a:p>
            <a:pPr lvl="0"/>
            <a:fld id="{52794FBA-FA66-4949-8DC6-838B653967BB}" type="datetime1">
              <a:rPr lang="fr-CH"/>
              <a:pPr lvl="0"/>
              <a:t>09.10.2025</a:t>
            </a:fld>
            <a:endParaRPr lang="fr-CH"/>
          </a:p>
        </p:txBody>
      </p:sp>
      <p:sp>
        <p:nvSpPr>
          <p:cNvPr id="6" name="Footer Placeholder 5">
            <a:extLst>
              <a:ext uri="{FF2B5EF4-FFF2-40B4-BE49-F238E27FC236}">
                <a16:creationId xmlns:a16="http://schemas.microsoft.com/office/drawing/2014/main" id="{703EA85D-CCEC-48CF-8C71-4A6C8CB8973D}"/>
              </a:ext>
            </a:extLst>
          </p:cNvPr>
          <p:cNvSpPr txBox="1">
            <a:spLocks noGrp="1"/>
          </p:cNvSpPr>
          <p:nvPr>
            <p:ph type="ftr" sz="quarter" idx="9"/>
          </p:nvPr>
        </p:nvSpPr>
        <p:spPr/>
        <p:txBody>
          <a:bodyPr/>
          <a:lstStyle>
            <a:lvl1pPr>
              <a:defRPr/>
            </a:lvl1pPr>
          </a:lstStyle>
          <a:p>
            <a:pPr lvl="0"/>
            <a:endParaRPr lang="fr-CH"/>
          </a:p>
        </p:txBody>
      </p:sp>
      <p:sp>
        <p:nvSpPr>
          <p:cNvPr id="7" name="Slide Number Placeholder 6">
            <a:extLst>
              <a:ext uri="{FF2B5EF4-FFF2-40B4-BE49-F238E27FC236}">
                <a16:creationId xmlns:a16="http://schemas.microsoft.com/office/drawing/2014/main" id="{AA138250-BF4E-4E46-9F3A-0DA600FD17A1}"/>
              </a:ext>
            </a:extLst>
          </p:cNvPr>
          <p:cNvSpPr txBox="1">
            <a:spLocks noGrp="1"/>
          </p:cNvSpPr>
          <p:nvPr>
            <p:ph type="sldNum" sz="quarter" idx="8"/>
          </p:nvPr>
        </p:nvSpPr>
        <p:spPr/>
        <p:txBody>
          <a:bodyPr/>
          <a:lstStyle>
            <a:lvl1pPr>
              <a:defRPr/>
            </a:lvl1pPr>
          </a:lstStyle>
          <a:p>
            <a:pPr lvl="0"/>
            <a:fld id="{41DA7462-1C8F-4F3F-A6FA-BB347A6C7FB7}" type="slidenum">
              <a:t>‹N°›</a:t>
            </a:fld>
            <a:endParaRPr lang="fr-CH"/>
          </a:p>
        </p:txBody>
      </p:sp>
    </p:spTree>
    <p:extLst>
      <p:ext uri="{BB962C8B-B14F-4D97-AF65-F5344CB8AC3E}">
        <p14:creationId xmlns:p14="http://schemas.microsoft.com/office/powerpoint/2010/main" val="2974859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B281A96-F561-418C-AB18-6E288A2AD38E}"/>
              </a:ext>
            </a:extLst>
          </p:cNvPr>
          <p:cNvSpPr txBox="1">
            <a:spLocks noGrp="1"/>
          </p:cNvSpPr>
          <p:nvPr>
            <p:ph type="body" idx="1"/>
          </p:nvPr>
        </p:nvSpPr>
        <p:spPr>
          <a:xfrm>
            <a:off x="519726" y="2779007"/>
            <a:ext cx="6520220" cy="6623703"/>
          </a:xfrm>
          <a:prstGeom prst="rect">
            <a:avLst/>
          </a:prstGeom>
          <a:noFill/>
          <a:ln>
            <a:noFill/>
          </a:ln>
        </p:spPr>
        <p:txBody>
          <a:bodyPr vert="horz" wrap="square" lIns="91440" tIns="45720" rIns="91440" bIns="45720" anchor="t" anchorCtr="0" compatLnSpc="1">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76B9A662-946F-4D88-B8B1-BA29F79A3CA8}"/>
              </a:ext>
            </a:extLst>
          </p:cNvPr>
          <p:cNvSpPr txBox="1">
            <a:spLocks noGrp="1"/>
          </p:cNvSpPr>
          <p:nvPr>
            <p:ph type="dt" sz="half" idx="2"/>
          </p:nvPr>
        </p:nvSpPr>
        <p:spPr>
          <a:xfrm>
            <a:off x="519726" y="9675778"/>
            <a:ext cx="1700930" cy="555799"/>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fr-CH" sz="992" b="0" i="0" u="none" strike="noStrike" kern="1200" cap="none" spc="0" baseline="0">
                <a:solidFill>
                  <a:srgbClr val="898989"/>
                </a:solidFill>
                <a:uFillTx/>
                <a:latin typeface="Calibri"/>
              </a:defRPr>
            </a:lvl1pPr>
          </a:lstStyle>
          <a:p>
            <a:pPr lvl="0"/>
            <a:endParaRPr lang="fr-CH" dirty="0"/>
          </a:p>
        </p:txBody>
      </p:sp>
      <p:sp>
        <p:nvSpPr>
          <p:cNvPr id="5" name="Footer Placeholder 4">
            <a:extLst>
              <a:ext uri="{FF2B5EF4-FFF2-40B4-BE49-F238E27FC236}">
                <a16:creationId xmlns:a16="http://schemas.microsoft.com/office/drawing/2014/main" id="{12A3D5C5-2278-4CB9-9492-21DA853CB3C5}"/>
              </a:ext>
            </a:extLst>
          </p:cNvPr>
          <p:cNvSpPr txBox="1">
            <a:spLocks noGrp="1"/>
          </p:cNvSpPr>
          <p:nvPr>
            <p:ph type="ftr" sz="quarter" idx="3"/>
          </p:nvPr>
        </p:nvSpPr>
        <p:spPr>
          <a:xfrm>
            <a:off x="2504139" y="9675778"/>
            <a:ext cx="2551386" cy="555799"/>
          </a:xfrm>
          <a:prstGeom prst="rect">
            <a:avLst/>
          </a:prstGeom>
          <a:noFill/>
          <a:ln>
            <a:noFill/>
          </a:ln>
        </p:spPr>
        <p:txBody>
          <a:bodyPr vert="horz" wrap="square" lIns="91440" tIns="45720" rIns="91440" bIns="45720" anchor="ctr" anchorCtr="1" compatLnSpc="1">
            <a:noAutofit/>
          </a:bodyPr>
          <a:lstStyle>
            <a:lvl1pPr marL="0" marR="0" lvl="0" indent="0" algn="ctr" defTabSz="457200" rtl="0" fontAlgn="auto" hangingPunct="1">
              <a:lnSpc>
                <a:spcPct val="100000"/>
              </a:lnSpc>
              <a:spcBef>
                <a:spcPts val="0"/>
              </a:spcBef>
              <a:spcAft>
                <a:spcPts val="0"/>
              </a:spcAft>
              <a:buNone/>
              <a:tabLst/>
              <a:defRPr lang="fr-CH" sz="992" b="0" i="0" u="none" strike="noStrike" kern="1200" cap="none" spc="0" baseline="0">
                <a:solidFill>
                  <a:srgbClr val="898989"/>
                </a:solidFill>
                <a:uFillTx/>
                <a:latin typeface="Calibri"/>
              </a:defRPr>
            </a:lvl1pPr>
          </a:lstStyle>
          <a:p>
            <a:pPr lvl="0"/>
            <a:endParaRPr lang="fr-CH" dirty="0"/>
          </a:p>
        </p:txBody>
      </p:sp>
      <p:sp>
        <p:nvSpPr>
          <p:cNvPr id="6" name="Slide Number Placeholder 5">
            <a:extLst>
              <a:ext uri="{FF2B5EF4-FFF2-40B4-BE49-F238E27FC236}">
                <a16:creationId xmlns:a16="http://schemas.microsoft.com/office/drawing/2014/main" id="{D2E57833-E4AC-4A0C-865B-6F3B14736488}"/>
              </a:ext>
            </a:extLst>
          </p:cNvPr>
          <p:cNvSpPr txBox="1">
            <a:spLocks noGrp="1"/>
          </p:cNvSpPr>
          <p:nvPr>
            <p:ph type="sldNum" sz="quarter" idx="4"/>
          </p:nvPr>
        </p:nvSpPr>
        <p:spPr>
          <a:xfrm>
            <a:off x="5339017" y="9675778"/>
            <a:ext cx="1700930" cy="555799"/>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fr-CH" sz="992" b="0" i="0" u="none" strike="noStrike" kern="1200" cap="none" spc="0" baseline="0">
                <a:solidFill>
                  <a:srgbClr val="898989"/>
                </a:solidFill>
                <a:uFillTx/>
                <a:latin typeface="Calibri"/>
              </a:defRPr>
            </a:lvl1pPr>
          </a:lstStyle>
          <a:p>
            <a:pPr lvl="0"/>
            <a:endParaRPr lang="fr-CH" dirty="0"/>
          </a:p>
        </p:txBody>
      </p:sp>
      <p:pic>
        <p:nvPicPr>
          <p:cNvPr id="7" name="Image 6" descr="Une image contenant symbole&#10;&#10;Le contenu généré par l’IA peut être incorrect.">
            <a:extLst>
              <a:ext uri="{FF2B5EF4-FFF2-40B4-BE49-F238E27FC236}">
                <a16:creationId xmlns:a16="http://schemas.microsoft.com/office/drawing/2014/main" id="{F3BD9995-D6E0-CED7-EE9D-3D88D3EF1B1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71955" y="207823"/>
            <a:ext cx="4615753" cy="789537"/>
          </a:xfrm>
          <a:prstGeom prst="rect">
            <a:avLst/>
          </a:prstGeom>
        </p:spPr>
      </p:pic>
      <p:cxnSp>
        <p:nvCxnSpPr>
          <p:cNvPr id="8" name="Connecteur droit 1034">
            <a:extLst>
              <a:ext uri="{FF2B5EF4-FFF2-40B4-BE49-F238E27FC236}">
                <a16:creationId xmlns:a16="http://schemas.microsoft.com/office/drawing/2014/main" id="{F1D5290E-FBB0-DF6A-17F6-4C9D46BA5281}"/>
              </a:ext>
            </a:extLst>
          </p:cNvPr>
          <p:cNvCxnSpPr>
            <a:cxnSpLocks/>
          </p:cNvCxnSpPr>
          <p:nvPr userDrawn="1"/>
        </p:nvCxnSpPr>
        <p:spPr>
          <a:xfrm flipV="1">
            <a:off x="359831" y="1127984"/>
            <a:ext cx="6840000" cy="11819"/>
          </a:xfrm>
          <a:prstGeom prst="straightConnector1">
            <a:avLst/>
          </a:prstGeom>
          <a:ln w="19050">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755934" rtl="0" fontAlgn="auto" hangingPunct="1">
        <a:lnSpc>
          <a:spcPct val="90000"/>
        </a:lnSpc>
        <a:spcBef>
          <a:spcPts val="0"/>
        </a:spcBef>
        <a:spcAft>
          <a:spcPts val="0"/>
        </a:spcAft>
        <a:buNone/>
        <a:tabLst/>
        <a:defRPr lang="fr-FR" sz="3637" b="0" i="0" u="none" strike="noStrike" kern="1200" cap="none" spc="0" baseline="0">
          <a:solidFill>
            <a:srgbClr val="000000"/>
          </a:solidFill>
          <a:uFillTx/>
          <a:latin typeface="Calibri Light"/>
        </a:defRPr>
      </a:lvl1pPr>
    </p:titleStyle>
    <p:bodyStyle>
      <a:lvl1pPr marL="188988" marR="0" lvl="0" indent="-188988" algn="l" defTabSz="755934" rtl="0" fontAlgn="auto" hangingPunct="1">
        <a:lnSpc>
          <a:spcPct val="90000"/>
        </a:lnSpc>
        <a:spcBef>
          <a:spcPts val="825"/>
        </a:spcBef>
        <a:spcAft>
          <a:spcPts val="0"/>
        </a:spcAft>
        <a:buSzPct val="100000"/>
        <a:buFont typeface="Arial" pitchFamily="34"/>
        <a:buChar char="•"/>
        <a:tabLst/>
        <a:defRPr lang="fr-FR" sz="2315" b="0" i="0" u="none" strike="noStrike" kern="1200" cap="none" spc="0" baseline="0">
          <a:solidFill>
            <a:srgbClr val="000000"/>
          </a:solidFill>
          <a:uFillTx/>
          <a:latin typeface="Calibri"/>
        </a:defRPr>
      </a:lvl1pPr>
      <a:lvl2pPr marL="566955" marR="0" lvl="1" indent="-188988" algn="l" defTabSz="755934" rtl="0" fontAlgn="auto" hangingPunct="1">
        <a:lnSpc>
          <a:spcPct val="90000"/>
        </a:lnSpc>
        <a:spcBef>
          <a:spcPts val="415"/>
        </a:spcBef>
        <a:spcAft>
          <a:spcPts val="0"/>
        </a:spcAft>
        <a:buSzPct val="100000"/>
        <a:buFont typeface="Arial" pitchFamily="34"/>
        <a:buChar char="•"/>
        <a:tabLst/>
        <a:defRPr lang="fr-FR" sz="1984" b="0" i="0" u="none" strike="noStrike" kern="1200" cap="none" spc="0" baseline="0">
          <a:solidFill>
            <a:srgbClr val="000000"/>
          </a:solidFill>
          <a:uFillTx/>
          <a:latin typeface="Calibri"/>
        </a:defRPr>
      </a:lvl2pPr>
      <a:lvl3pPr marL="944913" marR="0" lvl="2" indent="-188988" algn="l" defTabSz="755934" rtl="0" fontAlgn="auto" hangingPunct="1">
        <a:lnSpc>
          <a:spcPct val="90000"/>
        </a:lnSpc>
        <a:spcBef>
          <a:spcPts val="415"/>
        </a:spcBef>
        <a:spcAft>
          <a:spcPts val="0"/>
        </a:spcAft>
        <a:buSzPct val="100000"/>
        <a:buFont typeface="Arial" pitchFamily="34"/>
        <a:buChar char="•"/>
        <a:tabLst/>
        <a:defRPr lang="fr-FR" sz="1653" b="0" i="0" u="none" strike="noStrike" kern="1200" cap="none" spc="0" baseline="0">
          <a:solidFill>
            <a:srgbClr val="000000"/>
          </a:solidFill>
          <a:uFillTx/>
          <a:latin typeface="Calibri"/>
        </a:defRPr>
      </a:lvl3pPr>
      <a:lvl4pPr marL="1322880" marR="0" lvl="3" indent="-188988" algn="l" defTabSz="755934" rtl="0" fontAlgn="auto" hangingPunct="1">
        <a:lnSpc>
          <a:spcPct val="90000"/>
        </a:lnSpc>
        <a:spcBef>
          <a:spcPts val="415"/>
        </a:spcBef>
        <a:spcAft>
          <a:spcPts val="0"/>
        </a:spcAft>
        <a:buSzPct val="100000"/>
        <a:buFont typeface="Arial" pitchFamily="34"/>
        <a:buChar char="•"/>
        <a:tabLst/>
        <a:defRPr lang="fr-FR" sz="1488" b="0" i="0" u="none" strike="noStrike" kern="1200" cap="none" spc="0" baseline="0">
          <a:solidFill>
            <a:srgbClr val="000000"/>
          </a:solidFill>
          <a:uFillTx/>
          <a:latin typeface="Calibri"/>
        </a:defRPr>
      </a:lvl4pPr>
      <a:lvl5pPr marL="1700857" marR="0" lvl="4" indent="-188988" algn="l" defTabSz="755934" rtl="0" fontAlgn="auto" hangingPunct="1">
        <a:lnSpc>
          <a:spcPct val="90000"/>
        </a:lnSpc>
        <a:spcBef>
          <a:spcPts val="415"/>
        </a:spcBef>
        <a:spcAft>
          <a:spcPts val="0"/>
        </a:spcAft>
        <a:buSzPct val="100000"/>
        <a:buFont typeface="Arial" pitchFamily="34"/>
        <a:buChar char="•"/>
        <a:tabLst/>
        <a:defRPr lang="fr-FR" sz="1488"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18" Type="http://schemas.openxmlformats.org/officeDocument/2006/relationships/image" Target="../media/image3.png"/><Relationship Id="rId3" Type="http://schemas.openxmlformats.org/officeDocument/2006/relationships/image" Target="../media/image11.svg"/><Relationship Id="rId21" Type="http://schemas.openxmlformats.org/officeDocument/2006/relationships/image" Target="../media/image25.svg"/><Relationship Id="rId7" Type="http://schemas.openxmlformats.org/officeDocument/2006/relationships/image" Target="../media/image15.svg"/><Relationship Id="rId12" Type="http://schemas.openxmlformats.org/officeDocument/2006/relationships/image" Target="../media/image20.png"/><Relationship Id="rId17" Type="http://schemas.openxmlformats.org/officeDocument/2006/relationships/image" Target="../media/image23.svg"/><Relationship Id="rId2" Type="http://schemas.openxmlformats.org/officeDocument/2006/relationships/image" Target="../media/image10.png"/><Relationship Id="rId16" Type="http://schemas.openxmlformats.org/officeDocument/2006/relationships/image" Target="../media/image22.png"/><Relationship Id="rId20"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5" Type="http://schemas.openxmlformats.org/officeDocument/2006/relationships/image" Target="../media/image8.svg"/><Relationship Id="rId10" Type="http://schemas.openxmlformats.org/officeDocument/2006/relationships/image" Target="../media/image18.png"/><Relationship Id="rId19" Type="http://schemas.openxmlformats.org/officeDocument/2006/relationships/image" Target="../media/image4.sv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microsoft.com/office/2018/10/relationships/comments" Target="../comments/modernComment_103_0.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3" name="Rectangle 487">
            <a:extLst>
              <a:ext uri="{FF2B5EF4-FFF2-40B4-BE49-F238E27FC236}">
                <a16:creationId xmlns:a16="http://schemas.microsoft.com/office/drawing/2014/main" id="{F0799F09-2F2D-405E-A22B-1788ED4D1C4E}"/>
              </a:ext>
            </a:extLst>
          </p:cNvPr>
          <p:cNvSpPr/>
          <p:nvPr/>
        </p:nvSpPr>
        <p:spPr>
          <a:xfrm>
            <a:off x="2294254" y="9784691"/>
            <a:ext cx="2971166" cy="338554"/>
          </a:xfrm>
          <a:prstGeom prst="rect">
            <a:avLst/>
          </a:prstGeom>
          <a:noFill/>
          <a:ln cap="flat">
            <a:noFill/>
            <a:prstDash val="solid"/>
          </a:ln>
        </p:spPr>
        <p:txBody>
          <a:bodyPr vert="horz" wrap="square" lIns="0" tIns="0" rIns="0" bIns="0" anchor="t" anchorCtr="0" compatLnSpc="1">
            <a:sp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2200" i="0" u="none" strike="noStrike" kern="1200" cap="none" spc="0" baseline="0" dirty="0">
                <a:solidFill>
                  <a:schemeClr val="accent4">
                    <a:lumMod val="75000"/>
                  </a:schemeClr>
                </a:solidFill>
                <a:uFillTx/>
              </a:rPr>
              <a:t>CHF 895’000.-</a:t>
            </a:r>
          </a:p>
        </p:txBody>
      </p:sp>
      <p:sp>
        <p:nvSpPr>
          <p:cNvPr id="24" name="Rectangle 488">
            <a:extLst>
              <a:ext uri="{FF2B5EF4-FFF2-40B4-BE49-F238E27FC236}">
                <a16:creationId xmlns:a16="http://schemas.microsoft.com/office/drawing/2014/main" id="{3F97B3DD-4B39-45A4-9D0D-4792043D5935}"/>
              </a:ext>
            </a:extLst>
          </p:cNvPr>
          <p:cNvSpPr/>
          <p:nvPr/>
        </p:nvSpPr>
        <p:spPr>
          <a:xfrm>
            <a:off x="1978549" y="9274680"/>
            <a:ext cx="770988" cy="215444"/>
          </a:xfrm>
          <a:prstGeom prst="rect">
            <a:avLst/>
          </a:prstGeom>
          <a:noFill/>
          <a:ln cap="flat">
            <a:noFill/>
            <a:prstDash val="solid"/>
          </a:ln>
        </p:spPr>
        <p:txBody>
          <a:bodyPr vert="horz" wrap="square" lIns="0" tIns="0" rIns="0" bIns="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1400" b="0" i="0" u="none" strike="noStrike" kern="1200" cap="none" spc="0" baseline="0" dirty="0">
                <a:solidFill>
                  <a:srgbClr val="000000"/>
                </a:solidFill>
                <a:uFillTx/>
              </a:rPr>
              <a:t>   102 m</a:t>
            </a:r>
            <a:r>
              <a:rPr lang="fr-FR" sz="1400" dirty="0">
                <a:solidFill>
                  <a:srgbClr val="000000"/>
                </a:solidFill>
              </a:rPr>
              <a:t>2</a:t>
            </a:r>
            <a:endParaRPr lang="fr-FR" sz="1400" b="0" i="0" u="none" strike="noStrike" kern="1200" cap="none" spc="0" baseline="0" dirty="0">
              <a:solidFill>
                <a:srgbClr val="000000"/>
              </a:solidFill>
              <a:uFillTx/>
            </a:endParaRPr>
          </a:p>
        </p:txBody>
      </p:sp>
      <p:sp>
        <p:nvSpPr>
          <p:cNvPr id="27" name="Rectangle 491">
            <a:extLst>
              <a:ext uri="{FF2B5EF4-FFF2-40B4-BE49-F238E27FC236}">
                <a16:creationId xmlns:a16="http://schemas.microsoft.com/office/drawing/2014/main" id="{6EAFA302-7566-4E18-A682-323EA8E40BBD}"/>
              </a:ext>
            </a:extLst>
          </p:cNvPr>
          <p:cNvSpPr/>
          <p:nvPr/>
        </p:nvSpPr>
        <p:spPr>
          <a:xfrm>
            <a:off x="4858736" y="9704605"/>
            <a:ext cx="65" cy="276999"/>
          </a:xfrm>
          <a:prstGeom prst="rect">
            <a:avLst/>
          </a:prstGeom>
          <a:noFill/>
          <a:ln cap="flat">
            <a:noFill/>
            <a:prstDash val="solid"/>
          </a:ln>
        </p:spPr>
        <p:txBody>
          <a:bodyPr vert="horz" wrap="none" lIns="0" tIns="0" rIns="0" bIns="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000000"/>
              </a:solidFill>
              <a:uFillTx/>
              <a:latin typeface="Arial" pitchFamily="34"/>
            </a:endParaRPr>
          </a:p>
        </p:txBody>
      </p:sp>
      <p:sp>
        <p:nvSpPr>
          <p:cNvPr id="29" name="Freeform 782">
            <a:extLst>
              <a:ext uri="{FF2B5EF4-FFF2-40B4-BE49-F238E27FC236}">
                <a16:creationId xmlns:a16="http://schemas.microsoft.com/office/drawing/2014/main" id="{F8A0347E-EED5-4B84-99BB-B12591A5AC8A}"/>
              </a:ext>
            </a:extLst>
          </p:cNvPr>
          <p:cNvSpPr/>
          <p:nvPr/>
        </p:nvSpPr>
        <p:spPr>
          <a:xfrm>
            <a:off x="457200" y="942975"/>
            <a:ext cx="2555876" cy="0"/>
          </a:xfrm>
          <a:custGeom>
            <a:avLst/>
            <a:gdLst>
              <a:gd name="f0" fmla="val 10800000"/>
              <a:gd name="f1" fmla="val 5400000"/>
              <a:gd name="f2" fmla="val 180"/>
              <a:gd name="f3" fmla="val w"/>
              <a:gd name="f4" fmla="val h"/>
              <a:gd name="f5" fmla="val ss"/>
              <a:gd name="f6" fmla="val 0"/>
              <a:gd name="f7" fmla="val 2555875"/>
              <a:gd name="f8" fmla="+- 0 0 -90"/>
              <a:gd name="f9" fmla="abs f3"/>
              <a:gd name="f10" fmla="abs f4"/>
              <a:gd name="f11" fmla="abs f5"/>
              <a:gd name="f12" fmla="*/ f3 1 2555875"/>
              <a:gd name="f13" fmla="+- f6 0 f6"/>
              <a:gd name="f14" fmla="+- f7 0 f6"/>
              <a:gd name="f15" fmla="*/ f8 f0 1"/>
              <a:gd name="f16" fmla="?: f9 f3 1"/>
              <a:gd name="f17" fmla="?: f10 f4 1"/>
              <a:gd name="f18" fmla="?: f11 f5 1"/>
              <a:gd name="f19" fmla="*/ f14 1 2555875"/>
              <a:gd name="f20" fmla="*/ f13 1 0"/>
              <a:gd name="f21" fmla="*/ f15 1 f2"/>
              <a:gd name="f22" fmla="*/ f16 1 2555875"/>
              <a:gd name="f23" fmla="*/ f17 1 21600"/>
              <a:gd name="f24" fmla="*/ 21600 f17 1"/>
              <a:gd name="f25" fmla="*/ 2555875 1 f19"/>
              <a:gd name="f26" fmla="*/ 0 1 f20"/>
              <a:gd name="f27" fmla="*/ 0 1 f19"/>
              <a:gd name="f28" fmla="*/ 1 1 f20"/>
              <a:gd name="f29" fmla="+- f21 0 f1"/>
              <a:gd name="f30" fmla="min f23 f22"/>
              <a:gd name="f31" fmla="*/ f24 1 f18"/>
              <a:gd name="f32" fmla="*/ f27 f12 1"/>
              <a:gd name="f33" fmla="*/ f25 f12 1"/>
              <a:gd name="f34" fmla="val f31"/>
              <a:gd name="f35" fmla="*/ f6 f30 1"/>
              <a:gd name="f36" fmla="+- f34 0 f6"/>
              <a:gd name="f37" fmla="*/ f36 1 0"/>
              <a:gd name="f38" fmla="*/ f28 f37 1"/>
              <a:gd name="f39" fmla="*/ f26 f37 1"/>
              <a:gd name="f40" fmla="*/ f39 f30 1"/>
              <a:gd name="f41" fmla="*/ f38 f30 1"/>
            </a:gdLst>
            <a:ahLst/>
            <a:cxnLst>
              <a:cxn ang="3cd4">
                <a:pos x="hc" y="t"/>
              </a:cxn>
              <a:cxn ang="0">
                <a:pos x="r" y="vc"/>
              </a:cxn>
              <a:cxn ang="cd4">
                <a:pos x="hc" y="b"/>
              </a:cxn>
              <a:cxn ang="cd2">
                <a:pos x="l" y="vc"/>
              </a:cxn>
              <a:cxn ang="f29">
                <a:pos x="f33" y="f40"/>
              </a:cxn>
              <a:cxn ang="f29">
                <a:pos x="f32" y="f40"/>
              </a:cxn>
              <a:cxn ang="f29">
                <a:pos x="f33" y="f40"/>
              </a:cxn>
            </a:cxnLst>
            <a:rect l="f32" t="f40" r="f33" b="f41"/>
            <a:pathLst>
              <a:path w="2555875">
                <a:moveTo>
                  <a:pt x="f7" y="f35"/>
                </a:moveTo>
                <a:lnTo>
                  <a:pt x="f6" y="f35"/>
                </a:lnTo>
                <a:lnTo>
                  <a:pt x="f7" y="f35"/>
                </a:lnTo>
                <a:close/>
              </a:path>
            </a:pathLst>
          </a:custGeom>
          <a:solidFill>
            <a:srgbClr val="223A7F"/>
          </a:solid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000000"/>
              </a:solidFill>
              <a:uFillTx/>
              <a:latin typeface="Calibri"/>
            </a:endParaRPr>
          </a:p>
        </p:txBody>
      </p:sp>
      <p:sp>
        <p:nvSpPr>
          <p:cNvPr id="30" name="Line 783">
            <a:extLst>
              <a:ext uri="{FF2B5EF4-FFF2-40B4-BE49-F238E27FC236}">
                <a16:creationId xmlns:a16="http://schemas.microsoft.com/office/drawing/2014/main" id="{58A4E779-36BC-4B50-B3CC-FF873A365244}"/>
              </a:ext>
            </a:extLst>
          </p:cNvPr>
          <p:cNvSpPr/>
          <p:nvPr/>
        </p:nvSpPr>
        <p:spPr>
          <a:xfrm flipH="1">
            <a:off x="457200" y="942975"/>
            <a:ext cx="2555876"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000000"/>
              </a:solidFill>
              <a:uFillTx/>
              <a:latin typeface="Calibri"/>
            </a:endParaRPr>
          </a:p>
        </p:txBody>
      </p:sp>
      <p:sp>
        <p:nvSpPr>
          <p:cNvPr id="31" name="Freeform 785">
            <a:extLst>
              <a:ext uri="{FF2B5EF4-FFF2-40B4-BE49-F238E27FC236}">
                <a16:creationId xmlns:a16="http://schemas.microsoft.com/office/drawing/2014/main" id="{88D770FF-52C2-47CB-9254-08F078F64A67}"/>
              </a:ext>
            </a:extLst>
          </p:cNvPr>
          <p:cNvSpPr/>
          <p:nvPr/>
        </p:nvSpPr>
        <p:spPr>
          <a:xfrm>
            <a:off x="4429125" y="942975"/>
            <a:ext cx="2568577" cy="0"/>
          </a:xfrm>
          <a:custGeom>
            <a:avLst/>
            <a:gdLst>
              <a:gd name="f0" fmla="val 10800000"/>
              <a:gd name="f1" fmla="val 5400000"/>
              <a:gd name="f2" fmla="val 180"/>
              <a:gd name="f3" fmla="val w"/>
              <a:gd name="f4" fmla="val h"/>
              <a:gd name="f5" fmla="val ss"/>
              <a:gd name="f6" fmla="val 0"/>
              <a:gd name="f7" fmla="val 2568575"/>
              <a:gd name="f8" fmla="+- 0 0 -90"/>
              <a:gd name="f9" fmla="abs f3"/>
              <a:gd name="f10" fmla="abs f4"/>
              <a:gd name="f11" fmla="abs f5"/>
              <a:gd name="f12" fmla="*/ f3 1 2568575"/>
              <a:gd name="f13" fmla="+- f6 0 f6"/>
              <a:gd name="f14" fmla="+- f7 0 f6"/>
              <a:gd name="f15" fmla="*/ f8 f0 1"/>
              <a:gd name="f16" fmla="?: f9 f3 1"/>
              <a:gd name="f17" fmla="?: f10 f4 1"/>
              <a:gd name="f18" fmla="?: f11 f5 1"/>
              <a:gd name="f19" fmla="*/ f14 1 2568575"/>
              <a:gd name="f20" fmla="*/ f13 1 0"/>
              <a:gd name="f21" fmla="*/ f15 1 f2"/>
              <a:gd name="f22" fmla="*/ f16 1 2568575"/>
              <a:gd name="f23" fmla="*/ f17 1 21600"/>
              <a:gd name="f24" fmla="*/ 21600 f17 1"/>
              <a:gd name="f25" fmla="*/ 2568575 1 f19"/>
              <a:gd name="f26" fmla="*/ 0 1 f20"/>
              <a:gd name="f27" fmla="*/ 0 1 f19"/>
              <a:gd name="f28" fmla="*/ 1 1 f20"/>
              <a:gd name="f29" fmla="+- f21 0 f1"/>
              <a:gd name="f30" fmla="min f23 f22"/>
              <a:gd name="f31" fmla="*/ f24 1 f18"/>
              <a:gd name="f32" fmla="*/ f27 f12 1"/>
              <a:gd name="f33" fmla="*/ f25 f12 1"/>
              <a:gd name="f34" fmla="val f31"/>
              <a:gd name="f35" fmla="*/ f6 f30 1"/>
              <a:gd name="f36" fmla="+- f34 0 f6"/>
              <a:gd name="f37" fmla="*/ f36 1 0"/>
              <a:gd name="f38" fmla="*/ f28 f37 1"/>
              <a:gd name="f39" fmla="*/ f26 f37 1"/>
              <a:gd name="f40" fmla="*/ f39 f30 1"/>
              <a:gd name="f41" fmla="*/ f38 f30 1"/>
            </a:gdLst>
            <a:ahLst/>
            <a:cxnLst>
              <a:cxn ang="3cd4">
                <a:pos x="hc" y="t"/>
              </a:cxn>
              <a:cxn ang="0">
                <a:pos x="r" y="vc"/>
              </a:cxn>
              <a:cxn ang="cd4">
                <a:pos x="hc" y="b"/>
              </a:cxn>
              <a:cxn ang="cd2">
                <a:pos x="l" y="vc"/>
              </a:cxn>
              <a:cxn ang="f29">
                <a:pos x="f33" y="f40"/>
              </a:cxn>
              <a:cxn ang="f29">
                <a:pos x="f32" y="f40"/>
              </a:cxn>
              <a:cxn ang="f29">
                <a:pos x="f33" y="f40"/>
              </a:cxn>
            </a:cxnLst>
            <a:rect l="f32" t="f40" r="f33" b="f41"/>
            <a:pathLst>
              <a:path w="2568575">
                <a:moveTo>
                  <a:pt x="f7" y="f35"/>
                </a:moveTo>
                <a:lnTo>
                  <a:pt x="f6" y="f35"/>
                </a:lnTo>
                <a:lnTo>
                  <a:pt x="f7" y="f35"/>
                </a:lnTo>
                <a:close/>
              </a:path>
            </a:pathLst>
          </a:custGeom>
          <a:solidFill>
            <a:srgbClr val="223A7F"/>
          </a:solid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000000"/>
              </a:solidFill>
              <a:uFillTx/>
              <a:latin typeface="Calibri"/>
            </a:endParaRPr>
          </a:p>
        </p:txBody>
      </p:sp>
      <p:sp>
        <p:nvSpPr>
          <p:cNvPr id="32" name="Rectangle 812">
            <a:extLst>
              <a:ext uri="{FF2B5EF4-FFF2-40B4-BE49-F238E27FC236}">
                <a16:creationId xmlns:a16="http://schemas.microsoft.com/office/drawing/2014/main" id="{37B874A8-A9D9-410F-88D2-6C9C19C1E08F}"/>
              </a:ext>
            </a:extLst>
          </p:cNvPr>
          <p:cNvSpPr/>
          <p:nvPr/>
        </p:nvSpPr>
        <p:spPr>
          <a:xfrm>
            <a:off x="6899276" y="741358"/>
            <a:ext cx="0" cy="276221"/>
          </a:xfrm>
          <a:prstGeom prst="rect">
            <a:avLst/>
          </a:prstGeom>
          <a:noFill/>
          <a:ln cap="flat">
            <a:noFill/>
            <a:prstDash val="solid"/>
          </a:ln>
        </p:spPr>
        <p:txBody>
          <a:bodyPr vert="horz" wrap="none" lIns="0" tIns="0" rIns="0" bIns="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Arial" pitchFamily="34"/>
            </a:endParaRPr>
          </a:p>
        </p:txBody>
      </p:sp>
      <p:sp>
        <p:nvSpPr>
          <p:cNvPr id="35" name="ZoneTexte 1036">
            <a:extLst>
              <a:ext uri="{FF2B5EF4-FFF2-40B4-BE49-F238E27FC236}">
                <a16:creationId xmlns:a16="http://schemas.microsoft.com/office/drawing/2014/main" id="{867B2B05-6986-42A0-9205-6D9983656DA8}"/>
              </a:ext>
            </a:extLst>
          </p:cNvPr>
          <p:cNvSpPr txBox="1"/>
          <p:nvPr/>
        </p:nvSpPr>
        <p:spPr>
          <a:xfrm>
            <a:off x="268332" y="1191458"/>
            <a:ext cx="7042062" cy="430887"/>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200" kern="0" dirty="0">
                <a:solidFill>
                  <a:schemeClr val="accent4">
                    <a:lumMod val="75000"/>
                  </a:schemeClr>
                </a:solidFill>
                <a:cs typeface="Arial" pitchFamily="34"/>
              </a:rPr>
              <a:t>APPARTEMENT DE 4.5 PIÈCES AU 2</a:t>
            </a:r>
            <a:r>
              <a:rPr lang="fr-FR" sz="2200" kern="0" baseline="30000" dirty="0">
                <a:solidFill>
                  <a:schemeClr val="accent4">
                    <a:lumMod val="75000"/>
                  </a:schemeClr>
                </a:solidFill>
                <a:cs typeface="Arial" pitchFamily="34"/>
              </a:rPr>
              <a:t>ème</a:t>
            </a:r>
            <a:r>
              <a:rPr lang="fr-FR" sz="2200" kern="0" dirty="0">
                <a:solidFill>
                  <a:schemeClr val="accent4">
                    <a:lumMod val="75000"/>
                  </a:schemeClr>
                </a:solidFill>
                <a:cs typeface="Arial" pitchFamily="34"/>
              </a:rPr>
              <a:t> ÉTAGE</a:t>
            </a:r>
          </a:p>
        </p:txBody>
      </p:sp>
      <p:sp>
        <p:nvSpPr>
          <p:cNvPr id="18" name="Rectangle 488">
            <a:extLst>
              <a:ext uri="{FF2B5EF4-FFF2-40B4-BE49-F238E27FC236}">
                <a16:creationId xmlns:a16="http://schemas.microsoft.com/office/drawing/2014/main" id="{4888BC6A-EE46-1BD6-5F83-BE9B546F25A5}"/>
              </a:ext>
            </a:extLst>
          </p:cNvPr>
          <p:cNvSpPr/>
          <p:nvPr/>
        </p:nvSpPr>
        <p:spPr>
          <a:xfrm>
            <a:off x="3394871" y="9274680"/>
            <a:ext cx="770988" cy="215444"/>
          </a:xfrm>
          <a:prstGeom prst="rect">
            <a:avLst/>
          </a:prstGeom>
          <a:noFill/>
          <a:ln cap="flat">
            <a:noFill/>
            <a:prstDash val="solid"/>
          </a:ln>
        </p:spPr>
        <p:txBody>
          <a:bodyPr vert="horz" wrap="square" lIns="0" tIns="0" rIns="0" bIns="0" anchor="t" anchorCtr="0" compatLnSpc="1">
            <a:sp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1400" dirty="0">
                <a:solidFill>
                  <a:srgbClr val="000000"/>
                </a:solidFill>
              </a:rPr>
              <a:t>4</a:t>
            </a:r>
            <a:r>
              <a:rPr lang="fr-FR" sz="1400" b="0" i="0" u="none" strike="noStrike" kern="1200" cap="none" spc="0" baseline="0" dirty="0">
                <a:solidFill>
                  <a:srgbClr val="000000"/>
                </a:solidFill>
                <a:uFillTx/>
              </a:rPr>
              <a:t>.5 PCES</a:t>
            </a:r>
          </a:p>
        </p:txBody>
      </p:sp>
      <p:sp>
        <p:nvSpPr>
          <p:cNvPr id="20" name="Rectangle 488">
            <a:extLst>
              <a:ext uri="{FF2B5EF4-FFF2-40B4-BE49-F238E27FC236}">
                <a16:creationId xmlns:a16="http://schemas.microsoft.com/office/drawing/2014/main" id="{003069C0-719D-0CC0-3C8C-6D89086592B0}"/>
              </a:ext>
            </a:extLst>
          </p:cNvPr>
          <p:cNvSpPr/>
          <p:nvPr/>
        </p:nvSpPr>
        <p:spPr>
          <a:xfrm>
            <a:off x="4725401" y="9274680"/>
            <a:ext cx="770988" cy="215444"/>
          </a:xfrm>
          <a:prstGeom prst="rect">
            <a:avLst/>
          </a:prstGeom>
          <a:noFill/>
          <a:ln cap="flat">
            <a:noFill/>
            <a:prstDash val="solid"/>
          </a:ln>
        </p:spPr>
        <p:txBody>
          <a:bodyPr vert="horz" wrap="square" lIns="0" tIns="0" rIns="0" bIns="0" anchor="t" anchorCtr="0" compatLnSpc="1">
            <a:sp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1400" dirty="0">
                <a:solidFill>
                  <a:srgbClr val="000000"/>
                </a:solidFill>
              </a:rPr>
              <a:t>150</a:t>
            </a:r>
            <a:r>
              <a:rPr lang="fr-FR" sz="1400" b="0" i="0" u="none" strike="noStrike" kern="1200" cap="none" spc="0" baseline="0" dirty="0">
                <a:solidFill>
                  <a:srgbClr val="000000"/>
                </a:solidFill>
                <a:uFillTx/>
              </a:rPr>
              <a:t> m</a:t>
            </a:r>
            <a:r>
              <a:rPr lang="fr-FR" sz="1400" dirty="0">
                <a:solidFill>
                  <a:srgbClr val="000000"/>
                </a:solidFill>
              </a:rPr>
              <a:t>2</a:t>
            </a:r>
            <a:endParaRPr lang="fr-FR" sz="1400" b="0" i="0" u="none" strike="noStrike" kern="1200" cap="none" spc="0" baseline="0" dirty="0">
              <a:solidFill>
                <a:srgbClr val="000000"/>
              </a:solidFill>
              <a:uFillTx/>
            </a:endParaRPr>
          </a:p>
        </p:txBody>
      </p:sp>
      <p:pic>
        <p:nvPicPr>
          <p:cNvPr id="36" name="Image 35" descr="Une image contenant intérieur, mur, sol, décoration d’intérieur&#10;&#10;Le contenu généré par l’IA peut être incorrect.">
            <a:extLst>
              <a:ext uri="{FF2B5EF4-FFF2-40B4-BE49-F238E27FC236}">
                <a16:creationId xmlns:a16="http://schemas.microsoft.com/office/drawing/2014/main" id="{71AA8B3E-2499-7B7D-8BF5-6D499F50DD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889" y="1701469"/>
            <a:ext cx="6820948" cy="6820948"/>
          </a:xfrm>
          <a:prstGeom prst="rect">
            <a:avLst/>
          </a:prstGeom>
        </p:spPr>
      </p:pic>
      <p:pic>
        <p:nvPicPr>
          <p:cNvPr id="2" name="Graphic 46">
            <a:extLst>
              <a:ext uri="{FF2B5EF4-FFF2-40B4-BE49-F238E27FC236}">
                <a16:creationId xmlns:a16="http://schemas.microsoft.com/office/drawing/2014/main" id="{DF67FE56-9415-6491-0E6D-30D9E6CED20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24254" y="8689040"/>
            <a:ext cx="540000" cy="540000"/>
          </a:xfrm>
          <a:prstGeom prst="rect">
            <a:avLst/>
          </a:prstGeom>
        </p:spPr>
      </p:pic>
      <p:pic>
        <p:nvPicPr>
          <p:cNvPr id="3" name="Graphic 44">
            <a:extLst>
              <a:ext uri="{FF2B5EF4-FFF2-40B4-BE49-F238E27FC236}">
                <a16:creationId xmlns:a16="http://schemas.microsoft.com/office/drawing/2014/main" id="{D8AF7BDC-EFC2-6449-15D0-3742086ACC7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09837" y="8734680"/>
            <a:ext cx="540000" cy="540000"/>
          </a:xfrm>
          <a:prstGeom prst="rect">
            <a:avLst/>
          </a:prstGeom>
        </p:spPr>
      </p:pic>
      <p:pic>
        <p:nvPicPr>
          <p:cNvPr id="5" name="Graphic 42">
            <a:extLst>
              <a:ext uri="{FF2B5EF4-FFF2-40B4-BE49-F238E27FC236}">
                <a16:creationId xmlns:a16="http://schemas.microsoft.com/office/drawing/2014/main" id="{5FB0108E-12CC-F532-CCA3-5081BDED7A2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858736" y="8689040"/>
            <a:ext cx="540000" cy="540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plein air, ciel, maison, bâtiment&#10;&#10;Le contenu généré par l’IA peut être incorrect.">
            <a:extLst>
              <a:ext uri="{FF2B5EF4-FFF2-40B4-BE49-F238E27FC236}">
                <a16:creationId xmlns:a16="http://schemas.microsoft.com/office/drawing/2014/main" id="{7B339EEB-4EA6-182A-EF75-8688D7A4FF5C}"/>
              </a:ext>
            </a:extLst>
          </p:cNvPr>
          <p:cNvPicPr>
            <a:picLocks noChangeAspect="1"/>
          </p:cNvPicPr>
          <p:nvPr/>
        </p:nvPicPr>
        <p:blipFill>
          <a:blip r:embed="rId2">
            <a:alphaModFix amt="87000"/>
            <a:extLst>
              <a:ext uri="{28A0092B-C50C-407E-A947-70E740481C1C}">
                <a14:useLocalDpi xmlns:a14="http://schemas.microsoft.com/office/drawing/2010/main" val="0"/>
              </a:ext>
            </a:extLst>
          </a:blip>
          <a:srcRect l="11740" t="5430" b="4409"/>
          <a:stretch>
            <a:fillRect/>
          </a:stretch>
        </p:blipFill>
        <p:spPr>
          <a:xfrm>
            <a:off x="457200" y="1377493"/>
            <a:ext cx="6796408" cy="5207100"/>
          </a:xfrm>
          <a:prstGeom prst="rect">
            <a:avLst/>
          </a:prstGeom>
          <a:effectLst>
            <a:softEdge rad="0"/>
          </a:effectLst>
        </p:spPr>
      </p:pic>
      <p:sp>
        <p:nvSpPr>
          <p:cNvPr id="8" name="Rectangle 476">
            <a:extLst>
              <a:ext uri="{FF2B5EF4-FFF2-40B4-BE49-F238E27FC236}">
                <a16:creationId xmlns:a16="http://schemas.microsoft.com/office/drawing/2014/main" id="{935A7F37-D479-412F-5339-15C7315BBB25}"/>
              </a:ext>
            </a:extLst>
          </p:cNvPr>
          <p:cNvSpPr/>
          <p:nvPr/>
        </p:nvSpPr>
        <p:spPr>
          <a:xfrm>
            <a:off x="457200" y="6849109"/>
            <a:ext cx="2489900" cy="338554"/>
          </a:xfrm>
          <a:prstGeom prst="rect">
            <a:avLst/>
          </a:prstGeom>
          <a:noFill/>
          <a:ln cap="flat">
            <a:noFill/>
            <a:prstDash val="solid"/>
          </a:ln>
        </p:spPr>
        <p:txBody>
          <a:bodyPr vert="horz" wrap="square" lIns="0" tIns="0" rIns="0" bIns="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2200" i="0" u="none" strike="noStrike" kern="1200" cap="none" spc="0" baseline="0" dirty="0">
                <a:solidFill>
                  <a:schemeClr val="accent4">
                    <a:lumMod val="75000"/>
                  </a:schemeClr>
                </a:solidFill>
                <a:uFillTx/>
              </a:rPr>
              <a:t>DESCRIPTIF</a:t>
            </a:r>
            <a:endParaRPr lang="fr-FR" sz="1800" i="0" u="none" strike="noStrike" kern="1200" cap="none" spc="0" baseline="0" dirty="0">
              <a:solidFill>
                <a:schemeClr val="accent4">
                  <a:lumMod val="75000"/>
                </a:schemeClr>
              </a:solidFill>
              <a:uFillTx/>
            </a:endParaRPr>
          </a:p>
        </p:txBody>
      </p:sp>
      <p:sp>
        <p:nvSpPr>
          <p:cNvPr id="9" name="ZoneTexte 1035">
            <a:extLst>
              <a:ext uri="{FF2B5EF4-FFF2-40B4-BE49-F238E27FC236}">
                <a16:creationId xmlns:a16="http://schemas.microsoft.com/office/drawing/2014/main" id="{7FDDA034-7F03-F85E-39AC-0AFDE451E56C}"/>
              </a:ext>
            </a:extLst>
          </p:cNvPr>
          <p:cNvSpPr txBox="1"/>
          <p:nvPr/>
        </p:nvSpPr>
        <p:spPr>
          <a:xfrm>
            <a:off x="457200" y="7379827"/>
            <a:ext cx="3174609" cy="3000821"/>
          </a:xfrm>
          <a:prstGeom prst="rect">
            <a:avLst/>
          </a:prstGeom>
          <a:noFill/>
          <a:ln cap="flat">
            <a:noFill/>
          </a:ln>
        </p:spPr>
        <p:txBody>
          <a:bodyPr vert="horz" wrap="square" lIns="0" tIns="0" rIns="0" bIns="45720" anchor="t" anchorCtr="0" compatLnSpc="1">
            <a:spAutoFit/>
          </a:bodyPr>
          <a:lstStyle/>
          <a:p>
            <a:pPr algn="just"/>
            <a:r>
              <a:rPr lang="fr-FR" sz="1200" b="1" dirty="0"/>
              <a:t>Appartement 4.5 pièces à 1040 Echallens, Grand Rue 2.</a:t>
            </a:r>
          </a:p>
          <a:p>
            <a:pPr algn="just"/>
            <a:endParaRPr lang="fr-FR" sz="1200" dirty="0"/>
          </a:p>
          <a:p>
            <a:pPr algn="just"/>
            <a:r>
              <a:rPr lang="fr-CH" sz="1200" dirty="0"/>
              <a:t>Situé en plein cœur du bourg d’Echallens, à seulement 350 mètres de la gare CFF et à proximité immédiate de toutes les commodités, cet appartement allie charme et confort moderne. Intégré dans une bâtisse de caractère comprenant 9 appartements répartis sur trois niveaux hors-sol avec combles, le bien profite d’un cadre authentique. Les boiseries d’origine ainsi que les parties communes ont été soigneusement conservées, apportant une touche de cachet unique. </a:t>
            </a:r>
          </a:p>
          <a:p>
            <a:pPr algn="just"/>
            <a:endParaRPr lang="fr-CH" sz="1200" dirty="0"/>
          </a:p>
          <a:p>
            <a:pPr algn="just"/>
            <a:r>
              <a:rPr lang="fr-CH" sz="1200" dirty="0"/>
              <a:t> </a:t>
            </a:r>
          </a:p>
        </p:txBody>
      </p:sp>
      <p:sp>
        <p:nvSpPr>
          <p:cNvPr id="10" name="ZoneTexte 1035">
            <a:extLst>
              <a:ext uri="{FF2B5EF4-FFF2-40B4-BE49-F238E27FC236}">
                <a16:creationId xmlns:a16="http://schemas.microsoft.com/office/drawing/2014/main" id="{5F3B44AA-5FC6-7EA0-B3D2-2AD0BC3A2F4D}"/>
              </a:ext>
            </a:extLst>
          </p:cNvPr>
          <p:cNvSpPr txBox="1"/>
          <p:nvPr/>
        </p:nvSpPr>
        <p:spPr>
          <a:xfrm>
            <a:off x="4082104" y="7405227"/>
            <a:ext cx="3174609" cy="2262158"/>
          </a:xfrm>
          <a:prstGeom prst="rect">
            <a:avLst/>
          </a:prstGeom>
          <a:noFill/>
          <a:ln cap="flat">
            <a:noFill/>
          </a:ln>
        </p:spPr>
        <p:txBody>
          <a:bodyPr vert="horz" wrap="square" lIns="0" tIns="0" rIns="0" bIns="45720" anchor="t" anchorCtr="0" compatLnSpc="1">
            <a:spAutoFit/>
          </a:bodyPr>
          <a:lstStyle/>
          <a:p>
            <a:pPr algn="just"/>
            <a:r>
              <a:rPr lang="fr-CH" sz="1200" dirty="0"/>
              <a:t>Un grand jardin, à l’arrière de la bâtisse, offre un espace privatif verdoyant et calme pour chaque appartement. Rare en plein centre-ville, il constitue un véritable atout, idéal pour les moments de détente, de convivialité, les jeux d’enfants ou les repas en extérieur.</a:t>
            </a:r>
          </a:p>
          <a:p>
            <a:pPr algn="just"/>
            <a:endParaRPr lang="fr-CH" sz="1200" dirty="0"/>
          </a:p>
          <a:p>
            <a:pPr algn="just"/>
            <a:r>
              <a:rPr lang="fr-CH" sz="1200" dirty="0"/>
              <a:t>Enfin, pour les amoureux de nature, une multitude de promenades et de sentiers s’offrent à vous dès la sortie de l’appartement. Ce cadre privilégié permet de profiter pleinement des charmes de la campagne tout en bénéficiant du confort urbain. </a:t>
            </a:r>
          </a:p>
        </p:txBody>
      </p:sp>
      <p:sp>
        <p:nvSpPr>
          <p:cNvPr id="2" name="Freeform 782">
            <a:extLst>
              <a:ext uri="{FF2B5EF4-FFF2-40B4-BE49-F238E27FC236}">
                <a16:creationId xmlns:a16="http://schemas.microsoft.com/office/drawing/2014/main" id="{C91A4157-7C19-A3C0-CF9E-6D44089BF001}"/>
              </a:ext>
            </a:extLst>
          </p:cNvPr>
          <p:cNvSpPr/>
          <p:nvPr/>
        </p:nvSpPr>
        <p:spPr>
          <a:xfrm>
            <a:off x="457200" y="942975"/>
            <a:ext cx="2555876" cy="0"/>
          </a:xfrm>
          <a:custGeom>
            <a:avLst/>
            <a:gdLst>
              <a:gd name="f0" fmla="val 10800000"/>
              <a:gd name="f1" fmla="val 5400000"/>
              <a:gd name="f2" fmla="val 180"/>
              <a:gd name="f3" fmla="val w"/>
              <a:gd name="f4" fmla="val h"/>
              <a:gd name="f5" fmla="val ss"/>
              <a:gd name="f6" fmla="val 0"/>
              <a:gd name="f7" fmla="val 2555875"/>
              <a:gd name="f8" fmla="+- 0 0 -90"/>
              <a:gd name="f9" fmla="abs f3"/>
              <a:gd name="f10" fmla="abs f4"/>
              <a:gd name="f11" fmla="abs f5"/>
              <a:gd name="f12" fmla="*/ f3 1 2555875"/>
              <a:gd name="f13" fmla="+- f6 0 f6"/>
              <a:gd name="f14" fmla="+- f7 0 f6"/>
              <a:gd name="f15" fmla="*/ f8 f0 1"/>
              <a:gd name="f16" fmla="?: f9 f3 1"/>
              <a:gd name="f17" fmla="?: f10 f4 1"/>
              <a:gd name="f18" fmla="?: f11 f5 1"/>
              <a:gd name="f19" fmla="*/ f14 1 2555875"/>
              <a:gd name="f20" fmla="*/ f13 1 0"/>
              <a:gd name="f21" fmla="*/ f15 1 f2"/>
              <a:gd name="f22" fmla="*/ f16 1 2555875"/>
              <a:gd name="f23" fmla="*/ f17 1 21600"/>
              <a:gd name="f24" fmla="*/ 21600 f17 1"/>
              <a:gd name="f25" fmla="*/ 2555875 1 f19"/>
              <a:gd name="f26" fmla="*/ 0 1 f20"/>
              <a:gd name="f27" fmla="*/ 0 1 f19"/>
              <a:gd name="f28" fmla="*/ 1 1 f20"/>
              <a:gd name="f29" fmla="+- f21 0 f1"/>
              <a:gd name="f30" fmla="min f23 f22"/>
              <a:gd name="f31" fmla="*/ f24 1 f18"/>
              <a:gd name="f32" fmla="*/ f27 f12 1"/>
              <a:gd name="f33" fmla="*/ f25 f12 1"/>
              <a:gd name="f34" fmla="val f31"/>
              <a:gd name="f35" fmla="*/ f6 f30 1"/>
              <a:gd name="f36" fmla="+- f34 0 f6"/>
              <a:gd name="f37" fmla="*/ f36 1 0"/>
              <a:gd name="f38" fmla="*/ f28 f37 1"/>
              <a:gd name="f39" fmla="*/ f26 f37 1"/>
              <a:gd name="f40" fmla="*/ f39 f30 1"/>
              <a:gd name="f41" fmla="*/ f38 f30 1"/>
            </a:gdLst>
            <a:ahLst/>
            <a:cxnLst>
              <a:cxn ang="3cd4">
                <a:pos x="hc" y="t"/>
              </a:cxn>
              <a:cxn ang="0">
                <a:pos x="r" y="vc"/>
              </a:cxn>
              <a:cxn ang="cd4">
                <a:pos x="hc" y="b"/>
              </a:cxn>
              <a:cxn ang="cd2">
                <a:pos x="l" y="vc"/>
              </a:cxn>
              <a:cxn ang="f29">
                <a:pos x="f33" y="f40"/>
              </a:cxn>
              <a:cxn ang="f29">
                <a:pos x="f32" y="f40"/>
              </a:cxn>
              <a:cxn ang="f29">
                <a:pos x="f33" y="f40"/>
              </a:cxn>
            </a:cxnLst>
            <a:rect l="f32" t="f40" r="f33" b="f41"/>
            <a:pathLst>
              <a:path w="2555875">
                <a:moveTo>
                  <a:pt x="f7" y="f35"/>
                </a:moveTo>
                <a:lnTo>
                  <a:pt x="f6" y="f35"/>
                </a:lnTo>
                <a:lnTo>
                  <a:pt x="f7" y="f35"/>
                </a:lnTo>
                <a:close/>
              </a:path>
            </a:pathLst>
          </a:custGeom>
          <a:solidFill>
            <a:srgbClr val="223A7F"/>
          </a:solid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000000"/>
              </a:solidFill>
              <a:uFillTx/>
              <a:latin typeface="Calibri"/>
            </a:endParaRPr>
          </a:p>
        </p:txBody>
      </p:sp>
      <p:sp>
        <p:nvSpPr>
          <p:cNvPr id="11" name="Freeform 785">
            <a:extLst>
              <a:ext uri="{FF2B5EF4-FFF2-40B4-BE49-F238E27FC236}">
                <a16:creationId xmlns:a16="http://schemas.microsoft.com/office/drawing/2014/main" id="{11EC2446-68D7-B70C-415A-42EED612F702}"/>
              </a:ext>
            </a:extLst>
          </p:cNvPr>
          <p:cNvSpPr/>
          <p:nvPr/>
        </p:nvSpPr>
        <p:spPr>
          <a:xfrm>
            <a:off x="4429125" y="942975"/>
            <a:ext cx="2568577" cy="0"/>
          </a:xfrm>
          <a:custGeom>
            <a:avLst/>
            <a:gdLst>
              <a:gd name="f0" fmla="val 10800000"/>
              <a:gd name="f1" fmla="val 5400000"/>
              <a:gd name="f2" fmla="val 180"/>
              <a:gd name="f3" fmla="val w"/>
              <a:gd name="f4" fmla="val h"/>
              <a:gd name="f5" fmla="val ss"/>
              <a:gd name="f6" fmla="val 0"/>
              <a:gd name="f7" fmla="val 2568575"/>
              <a:gd name="f8" fmla="+- 0 0 -90"/>
              <a:gd name="f9" fmla="abs f3"/>
              <a:gd name="f10" fmla="abs f4"/>
              <a:gd name="f11" fmla="abs f5"/>
              <a:gd name="f12" fmla="*/ f3 1 2568575"/>
              <a:gd name="f13" fmla="+- f6 0 f6"/>
              <a:gd name="f14" fmla="+- f7 0 f6"/>
              <a:gd name="f15" fmla="*/ f8 f0 1"/>
              <a:gd name="f16" fmla="?: f9 f3 1"/>
              <a:gd name="f17" fmla="?: f10 f4 1"/>
              <a:gd name="f18" fmla="?: f11 f5 1"/>
              <a:gd name="f19" fmla="*/ f14 1 2568575"/>
              <a:gd name="f20" fmla="*/ f13 1 0"/>
              <a:gd name="f21" fmla="*/ f15 1 f2"/>
              <a:gd name="f22" fmla="*/ f16 1 2568575"/>
              <a:gd name="f23" fmla="*/ f17 1 21600"/>
              <a:gd name="f24" fmla="*/ 21600 f17 1"/>
              <a:gd name="f25" fmla="*/ 2568575 1 f19"/>
              <a:gd name="f26" fmla="*/ 0 1 f20"/>
              <a:gd name="f27" fmla="*/ 0 1 f19"/>
              <a:gd name="f28" fmla="*/ 1 1 f20"/>
              <a:gd name="f29" fmla="+- f21 0 f1"/>
              <a:gd name="f30" fmla="min f23 f22"/>
              <a:gd name="f31" fmla="*/ f24 1 f18"/>
              <a:gd name="f32" fmla="*/ f27 f12 1"/>
              <a:gd name="f33" fmla="*/ f25 f12 1"/>
              <a:gd name="f34" fmla="val f31"/>
              <a:gd name="f35" fmla="*/ f6 f30 1"/>
              <a:gd name="f36" fmla="+- f34 0 f6"/>
              <a:gd name="f37" fmla="*/ f36 1 0"/>
              <a:gd name="f38" fmla="*/ f28 f37 1"/>
              <a:gd name="f39" fmla="*/ f26 f37 1"/>
              <a:gd name="f40" fmla="*/ f39 f30 1"/>
              <a:gd name="f41" fmla="*/ f38 f30 1"/>
            </a:gdLst>
            <a:ahLst/>
            <a:cxnLst>
              <a:cxn ang="3cd4">
                <a:pos x="hc" y="t"/>
              </a:cxn>
              <a:cxn ang="0">
                <a:pos x="r" y="vc"/>
              </a:cxn>
              <a:cxn ang="cd4">
                <a:pos x="hc" y="b"/>
              </a:cxn>
              <a:cxn ang="cd2">
                <a:pos x="l" y="vc"/>
              </a:cxn>
              <a:cxn ang="f29">
                <a:pos x="f33" y="f40"/>
              </a:cxn>
              <a:cxn ang="f29">
                <a:pos x="f32" y="f40"/>
              </a:cxn>
              <a:cxn ang="f29">
                <a:pos x="f33" y="f40"/>
              </a:cxn>
            </a:cxnLst>
            <a:rect l="f32" t="f40" r="f33" b="f41"/>
            <a:pathLst>
              <a:path w="2568575">
                <a:moveTo>
                  <a:pt x="f7" y="f35"/>
                </a:moveTo>
                <a:lnTo>
                  <a:pt x="f6" y="f35"/>
                </a:lnTo>
                <a:lnTo>
                  <a:pt x="f7" y="f35"/>
                </a:lnTo>
                <a:close/>
              </a:path>
            </a:pathLst>
          </a:custGeom>
          <a:solidFill>
            <a:srgbClr val="223A7F"/>
          </a:solid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000000"/>
              </a:solidFill>
              <a:uFillTx/>
              <a:latin typeface="Calibri"/>
            </a:endParaRPr>
          </a:p>
        </p:txBody>
      </p:sp>
      <p:sp>
        <p:nvSpPr>
          <p:cNvPr id="12" name="Rectangle 812">
            <a:extLst>
              <a:ext uri="{FF2B5EF4-FFF2-40B4-BE49-F238E27FC236}">
                <a16:creationId xmlns:a16="http://schemas.microsoft.com/office/drawing/2014/main" id="{27EB53E2-F882-4807-D441-CCE91B299683}"/>
              </a:ext>
            </a:extLst>
          </p:cNvPr>
          <p:cNvSpPr/>
          <p:nvPr/>
        </p:nvSpPr>
        <p:spPr>
          <a:xfrm>
            <a:off x="6899276" y="741358"/>
            <a:ext cx="0" cy="276221"/>
          </a:xfrm>
          <a:prstGeom prst="rect">
            <a:avLst/>
          </a:prstGeom>
          <a:noFill/>
          <a:ln cap="flat">
            <a:noFill/>
            <a:prstDash val="solid"/>
          </a:ln>
        </p:spPr>
        <p:txBody>
          <a:bodyPr vert="horz" wrap="none" lIns="0" tIns="0" rIns="0" bIns="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Arial" pitchFamily="34"/>
            </a:endParaRPr>
          </a:p>
        </p:txBody>
      </p:sp>
      <p:sp>
        <p:nvSpPr>
          <p:cNvPr id="13" name="Forme libre 6">
            <a:extLst>
              <a:ext uri="{FF2B5EF4-FFF2-40B4-BE49-F238E27FC236}">
                <a16:creationId xmlns:a16="http://schemas.microsoft.com/office/drawing/2014/main" id="{85CC6722-64CF-4588-B6B9-72B2E7D86370}"/>
              </a:ext>
            </a:extLst>
          </p:cNvPr>
          <p:cNvSpPr/>
          <p:nvPr/>
        </p:nvSpPr>
        <p:spPr>
          <a:xfrm>
            <a:off x="2636993" y="2675965"/>
            <a:ext cx="1075498" cy="1290918"/>
          </a:xfrm>
          <a:prstGeom prst="rect">
            <a:avLst/>
          </a:prstGeom>
          <a:solidFill>
            <a:srgbClr val="7030A0">
              <a:alpha val="3458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28525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9" name="Rectangle 477">
            <a:extLst>
              <a:ext uri="{FF2B5EF4-FFF2-40B4-BE49-F238E27FC236}">
                <a16:creationId xmlns:a16="http://schemas.microsoft.com/office/drawing/2014/main" id="{C4150AEE-6355-4834-A4EF-9C36C6DACFD5}"/>
              </a:ext>
            </a:extLst>
          </p:cNvPr>
          <p:cNvSpPr/>
          <p:nvPr/>
        </p:nvSpPr>
        <p:spPr>
          <a:xfrm>
            <a:off x="457200" y="6303612"/>
            <a:ext cx="2630079" cy="338554"/>
          </a:xfrm>
          <a:prstGeom prst="rect">
            <a:avLst/>
          </a:prstGeom>
          <a:noFill/>
          <a:ln cap="flat">
            <a:noFill/>
            <a:prstDash val="solid"/>
          </a:ln>
        </p:spPr>
        <p:txBody>
          <a:bodyPr vert="horz" wrap="none" lIns="0" tIns="0" rIns="0" bIns="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2200" i="0" u="none" strike="noStrike" kern="1200" cap="none" spc="0" baseline="0" dirty="0">
                <a:solidFill>
                  <a:schemeClr val="accent4">
                    <a:lumMod val="75000"/>
                  </a:schemeClr>
                </a:solidFill>
                <a:uFillTx/>
              </a:rPr>
              <a:t>APPARTEMENT – LOT 9</a:t>
            </a:r>
            <a:endParaRPr lang="fr-FR" sz="1800" i="0" u="none" strike="noStrike" kern="1200" cap="none" spc="0" baseline="0" dirty="0">
              <a:solidFill>
                <a:schemeClr val="accent4">
                  <a:lumMod val="75000"/>
                </a:schemeClr>
              </a:solidFill>
              <a:uFillTx/>
            </a:endParaRPr>
          </a:p>
        </p:txBody>
      </p:sp>
      <p:sp>
        <p:nvSpPr>
          <p:cNvPr id="10" name="Freeform 785">
            <a:extLst>
              <a:ext uri="{FF2B5EF4-FFF2-40B4-BE49-F238E27FC236}">
                <a16:creationId xmlns:a16="http://schemas.microsoft.com/office/drawing/2014/main" id="{A275A657-D692-4520-8547-C262D4B48310}"/>
              </a:ext>
            </a:extLst>
          </p:cNvPr>
          <p:cNvSpPr/>
          <p:nvPr/>
        </p:nvSpPr>
        <p:spPr>
          <a:xfrm>
            <a:off x="-3110669" y="942975"/>
            <a:ext cx="2568577" cy="0"/>
          </a:xfrm>
          <a:custGeom>
            <a:avLst/>
            <a:gdLst>
              <a:gd name="f0" fmla="val 10800000"/>
              <a:gd name="f1" fmla="val 5400000"/>
              <a:gd name="f2" fmla="val 180"/>
              <a:gd name="f3" fmla="val w"/>
              <a:gd name="f4" fmla="val h"/>
              <a:gd name="f5" fmla="val ss"/>
              <a:gd name="f6" fmla="val 0"/>
              <a:gd name="f7" fmla="val 2568575"/>
              <a:gd name="f8" fmla="+- 0 0 -90"/>
              <a:gd name="f9" fmla="abs f3"/>
              <a:gd name="f10" fmla="abs f4"/>
              <a:gd name="f11" fmla="abs f5"/>
              <a:gd name="f12" fmla="*/ f3 1 2568575"/>
              <a:gd name="f13" fmla="+- f6 0 f6"/>
              <a:gd name="f14" fmla="+- f7 0 f6"/>
              <a:gd name="f15" fmla="*/ f8 f0 1"/>
              <a:gd name="f16" fmla="?: f9 f3 1"/>
              <a:gd name="f17" fmla="?: f10 f4 1"/>
              <a:gd name="f18" fmla="?: f11 f5 1"/>
              <a:gd name="f19" fmla="*/ f14 1 2568575"/>
              <a:gd name="f20" fmla="*/ f13 1 0"/>
              <a:gd name="f21" fmla="*/ f15 1 f2"/>
              <a:gd name="f22" fmla="*/ f16 1 2568575"/>
              <a:gd name="f23" fmla="*/ f17 1 21600"/>
              <a:gd name="f24" fmla="*/ 21600 f17 1"/>
              <a:gd name="f25" fmla="*/ 2568575 1 f19"/>
              <a:gd name="f26" fmla="*/ 0 1 f20"/>
              <a:gd name="f27" fmla="*/ 0 1 f19"/>
              <a:gd name="f28" fmla="*/ 1 1 f20"/>
              <a:gd name="f29" fmla="+- f21 0 f1"/>
              <a:gd name="f30" fmla="min f23 f22"/>
              <a:gd name="f31" fmla="*/ f24 1 f18"/>
              <a:gd name="f32" fmla="*/ f27 f12 1"/>
              <a:gd name="f33" fmla="*/ f25 f12 1"/>
              <a:gd name="f34" fmla="val f31"/>
              <a:gd name="f35" fmla="*/ f6 f30 1"/>
              <a:gd name="f36" fmla="+- f34 0 f6"/>
              <a:gd name="f37" fmla="*/ f36 1 0"/>
              <a:gd name="f38" fmla="*/ f28 f37 1"/>
              <a:gd name="f39" fmla="*/ f26 f37 1"/>
              <a:gd name="f40" fmla="*/ f39 f30 1"/>
              <a:gd name="f41" fmla="*/ f38 f30 1"/>
            </a:gdLst>
            <a:ahLst/>
            <a:cxnLst>
              <a:cxn ang="3cd4">
                <a:pos x="hc" y="t"/>
              </a:cxn>
              <a:cxn ang="0">
                <a:pos x="r" y="vc"/>
              </a:cxn>
              <a:cxn ang="cd4">
                <a:pos x="hc" y="b"/>
              </a:cxn>
              <a:cxn ang="cd2">
                <a:pos x="l" y="vc"/>
              </a:cxn>
              <a:cxn ang="f29">
                <a:pos x="f33" y="f40"/>
              </a:cxn>
              <a:cxn ang="f29">
                <a:pos x="f32" y="f40"/>
              </a:cxn>
              <a:cxn ang="f29">
                <a:pos x="f33" y="f40"/>
              </a:cxn>
            </a:cxnLst>
            <a:rect l="f32" t="f40" r="f33" b="f41"/>
            <a:pathLst>
              <a:path w="2568575">
                <a:moveTo>
                  <a:pt x="f7" y="f35"/>
                </a:moveTo>
                <a:lnTo>
                  <a:pt x="f6" y="f35"/>
                </a:lnTo>
                <a:lnTo>
                  <a:pt x="f7" y="f35"/>
                </a:lnTo>
                <a:close/>
              </a:path>
            </a:pathLst>
          </a:custGeom>
          <a:solidFill>
            <a:srgbClr val="223A7F"/>
          </a:solid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000000"/>
              </a:solidFill>
              <a:uFillTx/>
              <a:latin typeface="Calibri"/>
            </a:endParaRPr>
          </a:p>
        </p:txBody>
      </p:sp>
      <p:sp>
        <p:nvSpPr>
          <p:cNvPr id="11" name="Rectangle 812">
            <a:extLst>
              <a:ext uri="{FF2B5EF4-FFF2-40B4-BE49-F238E27FC236}">
                <a16:creationId xmlns:a16="http://schemas.microsoft.com/office/drawing/2014/main" id="{D9D66907-919E-4EF4-A943-A3D0C0DF5590}"/>
              </a:ext>
            </a:extLst>
          </p:cNvPr>
          <p:cNvSpPr/>
          <p:nvPr/>
        </p:nvSpPr>
        <p:spPr>
          <a:xfrm>
            <a:off x="-640518" y="741358"/>
            <a:ext cx="0" cy="276221"/>
          </a:xfrm>
          <a:prstGeom prst="rect">
            <a:avLst/>
          </a:prstGeom>
          <a:noFill/>
          <a:ln cap="flat">
            <a:noFill/>
            <a:prstDash val="solid"/>
          </a:ln>
        </p:spPr>
        <p:txBody>
          <a:bodyPr vert="horz" wrap="none" lIns="0" tIns="0" rIns="0" bIns="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Arial" pitchFamily="34"/>
            </a:endParaRPr>
          </a:p>
        </p:txBody>
      </p:sp>
      <p:sp>
        <p:nvSpPr>
          <p:cNvPr id="48" name="ZoneTexte 1036">
            <a:extLst>
              <a:ext uri="{FF2B5EF4-FFF2-40B4-BE49-F238E27FC236}">
                <a16:creationId xmlns:a16="http://schemas.microsoft.com/office/drawing/2014/main" id="{17A9769D-785A-16FA-5435-E82CD57D97F0}"/>
              </a:ext>
            </a:extLst>
          </p:cNvPr>
          <p:cNvSpPr txBox="1"/>
          <p:nvPr/>
        </p:nvSpPr>
        <p:spPr>
          <a:xfrm>
            <a:off x="457200" y="6637300"/>
            <a:ext cx="3171504" cy="3416320"/>
          </a:xfrm>
          <a:prstGeom prst="rect">
            <a:avLst/>
          </a:prstGeom>
          <a:noFill/>
          <a:ln cap="flat">
            <a:noFill/>
          </a:ln>
        </p:spPr>
        <p:txBody>
          <a:bodyPr vert="horz" wrap="square" lIns="0" tIns="45720" rIns="0" bIns="45720" anchor="t" anchorCtr="0" compatLnSpc="1">
            <a:spAutoFit/>
          </a:bodyPr>
          <a:lstStyle/>
          <a:p>
            <a:pPr algn="just"/>
            <a:r>
              <a:rPr lang="fr-CH" sz="1200" dirty="0"/>
              <a:t>L’appartement de 4.5 pièces, composé de deux niveaux et situé au 2</a:t>
            </a:r>
            <a:r>
              <a:rPr lang="fr-CH" sz="1200" baseline="30000" dirty="0"/>
              <a:t>ème</a:t>
            </a:r>
            <a:r>
              <a:rPr lang="fr-CH" sz="1200" dirty="0"/>
              <a:t> étage, il bénéficie d’une organisation intérieure fluide et fonctionnelle. </a:t>
            </a:r>
          </a:p>
          <a:p>
            <a:pPr algn="just"/>
            <a:endParaRPr lang="fr-CH" sz="1200" dirty="0"/>
          </a:p>
          <a:p>
            <a:pPr algn="just"/>
            <a:r>
              <a:rPr lang="fr-CH" sz="1200" dirty="0"/>
              <a:t>Dès l’entrée, un hall spacieux distribue les différents espaces de vie. La cuisine semi-ouverte s’intègre harmonieusement à la salle à manger et au salon lumineux, formant un ensemble convivial et accueillant. Une première chambre ainsi que deux salles d’eau (une salle de bain et une salle de douche) viennent compléter ce niveau principal.</a:t>
            </a:r>
          </a:p>
          <a:p>
            <a:pPr algn="just"/>
            <a:endParaRPr lang="fr-CH" sz="1200" dirty="0"/>
          </a:p>
          <a:p>
            <a:pPr algn="just"/>
            <a:r>
              <a:rPr lang="fr-CH" sz="1200" dirty="0"/>
              <a:t>Situé sous les toits, ce logement séduit par ses volumes mansardés, ses poutres en bois apparentes et l’atmosphère chaleureuse qui s’en dégage. Ce cadre authentique et plein de charme confère à l’ensemble un caractère unique, à la fois intimiste et élégant.</a:t>
            </a:r>
          </a:p>
        </p:txBody>
      </p:sp>
      <p:pic>
        <p:nvPicPr>
          <p:cNvPr id="12" name="Image 11" descr="Une image contenant intérieur, mur, sol, décoration d’intérieur&#10;&#10;Le contenu généré par l’IA peut être incorrect.">
            <a:extLst>
              <a:ext uri="{FF2B5EF4-FFF2-40B4-BE49-F238E27FC236}">
                <a16:creationId xmlns:a16="http://schemas.microsoft.com/office/drawing/2014/main" id="{7D4CD603-C6F7-60FA-E531-8ECEFFA59229}"/>
              </a:ext>
            </a:extLst>
          </p:cNvPr>
          <p:cNvPicPr>
            <a:picLocks noChangeAspect="1"/>
          </p:cNvPicPr>
          <p:nvPr/>
        </p:nvPicPr>
        <p:blipFill>
          <a:blip r:embed="rId2">
            <a:extLst>
              <a:ext uri="{28A0092B-C50C-407E-A947-70E740481C1C}">
                <a14:useLocalDpi xmlns:a14="http://schemas.microsoft.com/office/drawing/2010/main" val="0"/>
              </a:ext>
            </a:extLst>
          </a:blip>
          <a:srcRect t="7710" r="1523" b="18954"/>
          <a:stretch>
            <a:fillRect/>
          </a:stretch>
        </p:blipFill>
        <p:spPr>
          <a:xfrm>
            <a:off x="457200" y="1243531"/>
            <a:ext cx="6692900" cy="4984265"/>
          </a:xfrm>
          <a:prstGeom prst="rect">
            <a:avLst/>
          </a:prstGeom>
        </p:spPr>
      </p:pic>
      <p:sp>
        <p:nvSpPr>
          <p:cNvPr id="13" name="ZoneTexte 1036">
            <a:extLst>
              <a:ext uri="{FF2B5EF4-FFF2-40B4-BE49-F238E27FC236}">
                <a16:creationId xmlns:a16="http://schemas.microsoft.com/office/drawing/2014/main" id="{14A8E9D1-DA67-7DF5-C2F2-A0C25651C1E4}"/>
              </a:ext>
            </a:extLst>
          </p:cNvPr>
          <p:cNvSpPr txBox="1"/>
          <p:nvPr/>
        </p:nvSpPr>
        <p:spPr>
          <a:xfrm>
            <a:off x="3978596" y="6637300"/>
            <a:ext cx="3171504" cy="2677656"/>
          </a:xfrm>
          <a:prstGeom prst="rect">
            <a:avLst/>
          </a:prstGeom>
          <a:noFill/>
          <a:ln cap="flat">
            <a:noFill/>
          </a:ln>
        </p:spPr>
        <p:txBody>
          <a:bodyPr vert="horz" wrap="square" lIns="0" tIns="45720" rIns="0" bIns="45720" anchor="t" anchorCtr="0" compatLnSpc="1">
            <a:spAutoFit/>
          </a:bodyPr>
          <a:lstStyle/>
          <a:p>
            <a:pPr algn="just"/>
            <a:r>
              <a:rPr lang="fr-CH" sz="1200" dirty="0"/>
              <a:t>L’étage supérieur, accessible depuis le séjour, accueille une grande mezzanine ouverte ainsi qu’une chambre supplémentaire, offrant des possibilités d’aménagement variées. La mezzanine peut aisément faire office de bureau, de coin lecture ou de chambre d’appoint, tout en valorisant la belle hauteur sous plafond et le charme de la charpente visible.</a:t>
            </a:r>
          </a:p>
          <a:p>
            <a:pPr algn="just"/>
            <a:r>
              <a:rPr lang="fr-CH" sz="1200" dirty="0"/>
              <a:t> </a:t>
            </a:r>
          </a:p>
          <a:p>
            <a:pPr algn="just"/>
            <a:r>
              <a:rPr lang="fr-CH" sz="1200" dirty="0"/>
              <a:t>L’un des grands atouts de ce logement est son accès à l’extérieur, un jardin privatif de près de </a:t>
            </a:r>
            <a:br>
              <a:rPr lang="fr-CH" sz="1200" dirty="0"/>
            </a:br>
            <a:r>
              <a:rPr lang="fr-CH" sz="1200" dirty="0"/>
              <a:t>150 m², un espace verdoyant rare et idéal pour profiter des beaux jours en toute tranquillité.</a:t>
            </a:r>
          </a:p>
          <a:p>
            <a:pPr algn="just"/>
            <a:endParaRPr lang="fr-CH"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7C6F9-D826-40EC-5081-E310713770AA}"/>
            </a:ext>
          </a:extLst>
        </p:cNvPr>
        <p:cNvGrpSpPr/>
        <p:nvPr/>
      </p:nvGrpSpPr>
      <p:grpSpPr>
        <a:xfrm>
          <a:off x="0" y="0"/>
          <a:ext cx="0" cy="0"/>
          <a:chOff x="0" y="0"/>
          <a:chExt cx="0" cy="0"/>
        </a:xfrm>
      </p:grpSpPr>
      <p:sp>
        <p:nvSpPr>
          <p:cNvPr id="3" name="Rectangle 524">
            <a:extLst>
              <a:ext uri="{FF2B5EF4-FFF2-40B4-BE49-F238E27FC236}">
                <a16:creationId xmlns:a16="http://schemas.microsoft.com/office/drawing/2014/main" id="{7E713E4D-B456-08FD-6ECF-8076669CE6A3}"/>
              </a:ext>
            </a:extLst>
          </p:cNvPr>
          <p:cNvSpPr/>
          <p:nvPr/>
        </p:nvSpPr>
        <p:spPr>
          <a:xfrm>
            <a:off x="586880" y="1800225"/>
            <a:ext cx="826316" cy="215444"/>
          </a:xfrm>
          <a:prstGeom prst="rect">
            <a:avLst/>
          </a:prstGeom>
          <a:noFill/>
          <a:ln cap="flat">
            <a:noFill/>
            <a:prstDash val="solid"/>
          </a:ln>
        </p:spPr>
        <p:txBody>
          <a:bodyPr vert="horz" wrap="none" lIns="0" tIns="0" rIns="0" bIns="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1400" b="0" i="0" u="none" strike="noStrike" kern="1200" cap="none" spc="0" baseline="0" dirty="0">
                <a:solidFill>
                  <a:srgbClr val="000000"/>
                </a:solidFill>
                <a:uFillTx/>
              </a:rPr>
              <a:t>Centre ville</a:t>
            </a:r>
            <a:endParaRPr lang="fr-FR" sz="1800" b="0" i="0" u="none" strike="noStrike" kern="1200" cap="none" spc="0" baseline="0" dirty="0">
              <a:solidFill>
                <a:srgbClr val="000000"/>
              </a:solidFill>
              <a:uFillTx/>
            </a:endParaRPr>
          </a:p>
        </p:txBody>
      </p:sp>
      <p:sp>
        <p:nvSpPr>
          <p:cNvPr id="4" name="Rectangle 556">
            <a:extLst>
              <a:ext uri="{FF2B5EF4-FFF2-40B4-BE49-F238E27FC236}">
                <a16:creationId xmlns:a16="http://schemas.microsoft.com/office/drawing/2014/main" id="{AD5A81D1-1A2F-EED0-CDB9-3E72D1A55F95}"/>
              </a:ext>
            </a:extLst>
          </p:cNvPr>
          <p:cNvSpPr/>
          <p:nvPr/>
        </p:nvSpPr>
        <p:spPr>
          <a:xfrm>
            <a:off x="3915395" y="4128552"/>
            <a:ext cx="317395" cy="215444"/>
          </a:xfrm>
          <a:prstGeom prst="rect">
            <a:avLst/>
          </a:prstGeom>
          <a:noFill/>
          <a:ln cap="flat">
            <a:noFill/>
            <a:prstDash val="solid"/>
          </a:ln>
        </p:spPr>
        <p:txBody>
          <a:bodyPr vert="horz" wrap="none" lIns="0" tIns="0" rIns="0" bIns="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1400" dirty="0">
                <a:solidFill>
                  <a:srgbClr val="000000"/>
                </a:solidFill>
              </a:rPr>
              <a:t>V</a:t>
            </a:r>
            <a:r>
              <a:rPr lang="fr-FR" sz="1400" b="0" i="0" u="none" strike="noStrike" kern="1200" cap="none" spc="0" baseline="0" dirty="0">
                <a:solidFill>
                  <a:srgbClr val="000000"/>
                </a:solidFill>
                <a:uFillTx/>
              </a:rPr>
              <a:t>ille</a:t>
            </a:r>
            <a:endParaRPr lang="fr-FR" sz="1800" b="0" i="0" u="none" strike="noStrike" kern="1200" cap="none" spc="0" baseline="0" dirty="0">
              <a:solidFill>
                <a:srgbClr val="000000"/>
              </a:solidFill>
              <a:uFillTx/>
            </a:endParaRPr>
          </a:p>
        </p:txBody>
      </p:sp>
      <p:sp>
        <p:nvSpPr>
          <p:cNvPr id="5" name="Rectangle 559">
            <a:extLst>
              <a:ext uri="{FF2B5EF4-FFF2-40B4-BE49-F238E27FC236}">
                <a16:creationId xmlns:a16="http://schemas.microsoft.com/office/drawing/2014/main" id="{7ED8691C-474A-E74C-8289-195FF895CF91}"/>
              </a:ext>
            </a:extLst>
          </p:cNvPr>
          <p:cNvSpPr/>
          <p:nvPr/>
        </p:nvSpPr>
        <p:spPr>
          <a:xfrm>
            <a:off x="1129955" y="1389065"/>
            <a:ext cx="1233286" cy="338554"/>
          </a:xfrm>
          <a:prstGeom prst="rect">
            <a:avLst/>
          </a:prstGeom>
          <a:noFill/>
          <a:ln cap="flat">
            <a:noFill/>
            <a:prstDash val="solid"/>
          </a:ln>
        </p:spPr>
        <p:txBody>
          <a:bodyPr vert="horz" wrap="none" lIns="0" tIns="0" rIns="0" bIns="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2200" i="0" u="none" strike="noStrike" kern="1200" cap="none" spc="0" baseline="0" dirty="0">
                <a:solidFill>
                  <a:schemeClr val="accent4">
                    <a:lumMod val="75000"/>
                  </a:schemeClr>
                </a:solidFill>
                <a:uFillTx/>
              </a:rPr>
              <a:t>SITUATION</a:t>
            </a:r>
            <a:endParaRPr lang="fr-FR" sz="1800" i="0" u="none" strike="noStrike" kern="1200" cap="none" spc="0" baseline="0" dirty="0">
              <a:solidFill>
                <a:schemeClr val="accent4">
                  <a:lumMod val="75000"/>
                </a:schemeClr>
              </a:solidFill>
              <a:uFillTx/>
            </a:endParaRPr>
          </a:p>
        </p:txBody>
      </p:sp>
      <p:sp>
        <p:nvSpPr>
          <p:cNvPr id="6" name="Rectangle 560">
            <a:extLst>
              <a:ext uri="{FF2B5EF4-FFF2-40B4-BE49-F238E27FC236}">
                <a16:creationId xmlns:a16="http://schemas.microsoft.com/office/drawing/2014/main" id="{7CF9B44F-B41E-8EC1-417A-05E9AEF74F90}"/>
              </a:ext>
            </a:extLst>
          </p:cNvPr>
          <p:cNvSpPr/>
          <p:nvPr/>
        </p:nvSpPr>
        <p:spPr>
          <a:xfrm>
            <a:off x="1128323" y="2511631"/>
            <a:ext cx="436017" cy="338554"/>
          </a:xfrm>
          <a:prstGeom prst="rect">
            <a:avLst/>
          </a:prstGeom>
          <a:noFill/>
          <a:ln cap="flat">
            <a:noFill/>
            <a:prstDash val="solid"/>
          </a:ln>
        </p:spPr>
        <p:txBody>
          <a:bodyPr vert="horz" wrap="none" lIns="0" tIns="0" rIns="0" bIns="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2200" kern="0" dirty="0">
                <a:solidFill>
                  <a:schemeClr val="accent4">
                    <a:lumMod val="75000"/>
                  </a:schemeClr>
                </a:solidFill>
              </a:rPr>
              <a:t>SOL</a:t>
            </a:r>
          </a:p>
        </p:txBody>
      </p:sp>
      <p:sp>
        <p:nvSpPr>
          <p:cNvPr id="7" name="Rectangle 561">
            <a:extLst>
              <a:ext uri="{FF2B5EF4-FFF2-40B4-BE49-F238E27FC236}">
                <a16:creationId xmlns:a16="http://schemas.microsoft.com/office/drawing/2014/main" id="{63569CA8-0613-AD51-A442-5B830EC554CF}"/>
              </a:ext>
            </a:extLst>
          </p:cNvPr>
          <p:cNvSpPr/>
          <p:nvPr/>
        </p:nvSpPr>
        <p:spPr>
          <a:xfrm>
            <a:off x="1093761" y="3711037"/>
            <a:ext cx="2095125" cy="338554"/>
          </a:xfrm>
          <a:prstGeom prst="rect">
            <a:avLst/>
          </a:prstGeom>
          <a:noFill/>
          <a:ln cap="flat">
            <a:noFill/>
            <a:prstDash val="solid"/>
          </a:ln>
        </p:spPr>
        <p:txBody>
          <a:bodyPr vert="horz" wrap="none" lIns="0" tIns="0" rIns="0" bIns="0" anchor="t" anchorCtr="0" compatLnSpc="1">
            <a:spAutoFit/>
          </a:bodyPr>
          <a:lstStyle/>
          <a:p>
            <a:pPr marR="0" lvl="0" indent="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2200" kern="0" dirty="0">
                <a:solidFill>
                  <a:schemeClr val="accent4">
                    <a:lumMod val="75000"/>
                  </a:schemeClr>
                </a:solidFill>
              </a:rPr>
              <a:t>ENVIRONNEMENT</a:t>
            </a:r>
          </a:p>
        </p:txBody>
      </p:sp>
      <p:sp>
        <p:nvSpPr>
          <p:cNvPr id="8" name="Rectangle 562">
            <a:extLst>
              <a:ext uri="{FF2B5EF4-FFF2-40B4-BE49-F238E27FC236}">
                <a16:creationId xmlns:a16="http://schemas.microsoft.com/office/drawing/2014/main" id="{EAA7A73E-AFB8-8482-DA34-51FFA1C2205F}"/>
              </a:ext>
            </a:extLst>
          </p:cNvPr>
          <p:cNvSpPr/>
          <p:nvPr/>
        </p:nvSpPr>
        <p:spPr>
          <a:xfrm>
            <a:off x="1128323" y="4856680"/>
            <a:ext cx="1040349" cy="338554"/>
          </a:xfrm>
          <a:prstGeom prst="rect">
            <a:avLst/>
          </a:prstGeom>
          <a:noFill/>
          <a:ln cap="flat">
            <a:noFill/>
            <a:prstDash val="solid"/>
          </a:ln>
        </p:spPr>
        <p:txBody>
          <a:bodyPr vert="horz" wrap="none" lIns="0" tIns="0" rIns="0" bIns="0" anchor="t" anchorCtr="0" compatLnSpc="1">
            <a:spAutoFit/>
          </a:bodyPr>
          <a:lstStyle/>
          <a:p>
            <a:pPr marR="0" lvl="0" indent="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2200" kern="0" dirty="0">
                <a:solidFill>
                  <a:schemeClr val="accent4">
                    <a:lumMod val="75000"/>
                  </a:schemeClr>
                </a:solidFill>
              </a:rPr>
              <a:t>PARKING</a:t>
            </a:r>
          </a:p>
        </p:txBody>
      </p:sp>
      <p:sp>
        <p:nvSpPr>
          <p:cNvPr id="9" name="Rectangle 563">
            <a:extLst>
              <a:ext uri="{FF2B5EF4-FFF2-40B4-BE49-F238E27FC236}">
                <a16:creationId xmlns:a16="http://schemas.microsoft.com/office/drawing/2014/main" id="{5970B4CF-A939-9E09-AC53-3986913B748B}"/>
              </a:ext>
            </a:extLst>
          </p:cNvPr>
          <p:cNvSpPr/>
          <p:nvPr/>
        </p:nvSpPr>
        <p:spPr>
          <a:xfrm>
            <a:off x="4398465" y="1389065"/>
            <a:ext cx="1396216" cy="338554"/>
          </a:xfrm>
          <a:prstGeom prst="rect">
            <a:avLst/>
          </a:prstGeom>
          <a:noFill/>
          <a:ln cap="flat">
            <a:noFill/>
            <a:prstDash val="solid"/>
          </a:ln>
        </p:spPr>
        <p:txBody>
          <a:bodyPr vert="horz" wrap="none" lIns="0" tIns="0" rIns="0" bIns="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2200" dirty="0">
                <a:solidFill>
                  <a:schemeClr val="accent4">
                    <a:lumMod val="75000"/>
                  </a:schemeClr>
                </a:solidFill>
              </a:rPr>
              <a:t>EXPOSITION</a:t>
            </a:r>
          </a:p>
        </p:txBody>
      </p:sp>
      <p:sp>
        <p:nvSpPr>
          <p:cNvPr id="10" name="Rectangle 564">
            <a:extLst>
              <a:ext uri="{FF2B5EF4-FFF2-40B4-BE49-F238E27FC236}">
                <a16:creationId xmlns:a16="http://schemas.microsoft.com/office/drawing/2014/main" id="{9BBF2F2E-3338-7070-E6B0-2B8E9AB72282}"/>
              </a:ext>
            </a:extLst>
          </p:cNvPr>
          <p:cNvSpPr/>
          <p:nvPr/>
        </p:nvSpPr>
        <p:spPr>
          <a:xfrm>
            <a:off x="4421431" y="2521148"/>
            <a:ext cx="1099660" cy="338554"/>
          </a:xfrm>
          <a:prstGeom prst="rect">
            <a:avLst/>
          </a:prstGeom>
          <a:noFill/>
          <a:ln cap="flat">
            <a:noFill/>
            <a:prstDash val="solid"/>
          </a:ln>
        </p:spPr>
        <p:txBody>
          <a:bodyPr vert="horz" wrap="none" lIns="0" tIns="0" rIns="0" bIns="0" anchor="t" anchorCtr="0" compatLnSpc="1">
            <a:spAutoFit/>
          </a:bodyPr>
          <a:lstStyle/>
          <a:p>
            <a:pPr hangingPunct="0">
              <a:defRPr sz="1800" b="0" i="0" u="none" strike="noStrike" kern="0" cap="none" spc="0" baseline="0">
                <a:solidFill>
                  <a:srgbClr val="000000"/>
                </a:solidFill>
                <a:uFillTx/>
              </a:defRPr>
            </a:pPr>
            <a:r>
              <a:rPr lang="fr-FR" sz="2200" kern="0" dirty="0">
                <a:solidFill>
                  <a:schemeClr val="accent4">
                    <a:lumMod val="75000"/>
                  </a:schemeClr>
                </a:solidFill>
              </a:rPr>
              <a:t>SÉCURITÉ</a:t>
            </a:r>
          </a:p>
        </p:txBody>
      </p:sp>
      <p:sp>
        <p:nvSpPr>
          <p:cNvPr id="11" name="Rectangle 565">
            <a:extLst>
              <a:ext uri="{FF2B5EF4-FFF2-40B4-BE49-F238E27FC236}">
                <a16:creationId xmlns:a16="http://schemas.microsoft.com/office/drawing/2014/main" id="{B536911A-A9BE-72B6-EA44-37F930CCF54E}"/>
              </a:ext>
            </a:extLst>
          </p:cNvPr>
          <p:cNvSpPr/>
          <p:nvPr/>
        </p:nvSpPr>
        <p:spPr>
          <a:xfrm>
            <a:off x="4421431" y="3695398"/>
            <a:ext cx="479298" cy="338554"/>
          </a:xfrm>
          <a:prstGeom prst="rect">
            <a:avLst/>
          </a:prstGeom>
          <a:noFill/>
          <a:ln cap="flat">
            <a:noFill/>
            <a:prstDash val="solid"/>
          </a:ln>
        </p:spPr>
        <p:txBody>
          <a:bodyPr vert="horz" wrap="none" lIns="0" tIns="0" rIns="0" bIns="0" anchor="t" anchorCtr="0" compatLnSpc="1">
            <a:spAutoFit/>
          </a:bodyPr>
          <a:lstStyle/>
          <a:p>
            <a:pPr hangingPunct="0">
              <a:defRPr sz="1800" b="0" i="0" u="none" strike="noStrike" kern="0" cap="none" spc="0" baseline="0">
                <a:solidFill>
                  <a:srgbClr val="000000"/>
                </a:solidFill>
                <a:uFillTx/>
              </a:defRPr>
            </a:pPr>
            <a:r>
              <a:rPr lang="fr-FR" sz="2200" kern="0" dirty="0">
                <a:solidFill>
                  <a:schemeClr val="accent4">
                    <a:lumMod val="75000"/>
                  </a:schemeClr>
                </a:solidFill>
              </a:rPr>
              <a:t>VUE</a:t>
            </a:r>
          </a:p>
        </p:txBody>
      </p:sp>
      <p:sp>
        <p:nvSpPr>
          <p:cNvPr id="12" name="Rectangle 566">
            <a:extLst>
              <a:ext uri="{FF2B5EF4-FFF2-40B4-BE49-F238E27FC236}">
                <a16:creationId xmlns:a16="http://schemas.microsoft.com/office/drawing/2014/main" id="{A98432BB-E76A-C9D0-FC68-84F4EA51B4D9}"/>
              </a:ext>
            </a:extLst>
          </p:cNvPr>
          <p:cNvSpPr/>
          <p:nvPr/>
        </p:nvSpPr>
        <p:spPr>
          <a:xfrm>
            <a:off x="4380042" y="4869527"/>
            <a:ext cx="1256754" cy="338554"/>
          </a:xfrm>
          <a:prstGeom prst="rect">
            <a:avLst/>
          </a:prstGeom>
          <a:noFill/>
          <a:ln cap="flat">
            <a:noFill/>
            <a:prstDash val="solid"/>
          </a:ln>
        </p:spPr>
        <p:txBody>
          <a:bodyPr vert="horz" wrap="none" lIns="0" tIns="0" rIns="0" bIns="0" anchor="t" anchorCtr="0" compatLnSpc="1">
            <a:spAutoFit/>
          </a:bodyPr>
          <a:lstStyle/>
          <a:p>
            <a:pPr hangingPunct="0"/>
            <a:r>
              <a:rPr lang="fr-FR" sz="2200" kern="0" dirty="0">
                <a:solidFill>
                  <a:schemeClr val="accent4">
                    <a:lumMod val="75000"/>
                  </a:schemeClr>
                </a:solidFill>
              </a:rPr>
              <a:t>EXTÉRIEUR</a:t>
            </a:r>
          </a:p>
        </p:txBody>
      </p:sp>
      <p:sp>
        <p:nvSpPr>
          <p:cNvPr id="13" name="Rectangle 777">
            <a:extLst>
              <a:ext uri="{FF2B5EF4-FFF2-40B4-BE49-F238E27FC236}">
                <a16:creationId xmlns:a16="http://schemas.microsoft.com/office/drawing/2014/main" id="{B75F1434-CA76-972A-BF52-B044098B1322}"/>
              </a:ext>
            </a:extLst>
          </p:cNvPr>
          <p:cNvSpPr/>
          <p:nvPr/>
        </p:nvSpPr>
        <p:spPr>
          <a:xfrm>
            <a:off x="600225" y="5343886"/>
            <a:ext cx="2825591" cy="215430"/>
          </a:xfrm>
          <a:prstGeom prst="rect">
            <a:avLst/>
          </a:prstGeom>
          <a:noFill/>
          <a:ln cap="flat">
            <a:noFill/>
            <a:prstDash val="solid"/>
          </a:ln>
        </p:spPr>
        <p:txBody>
          <a:bodyPr vert="horz" wrap="square" lIns="0" tIns="0" rIns="0" bIns="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1400" dirty="0">
                <a:solidFill>
                  <a:srgbClr val="000000"/>
                </a:solidFill>
                <a:latin typeface="Calibri (Corps)"/>
              </a:rPr>
              <a:t>Garage sous terrain en sus ou macaron</a:t>
            </a:r>
            <a:endParaRPr lang="fr-FR" sz="1800" b="0" i="0" u="none" strike="noStrike" kern="1200" cap="none" spc="0" baseline="0" dirty="0">
              <a:solidFill>
                <a:srgbClr val="000000"/>
              </a:solidFill>
              <a:uFillTx/>
              <a:latin typeface="Calibri (Corps)"/>
            </a:endParaRPr>
          </a:p>
        </p:txBody>
      </p:sp>
      <p:sp>
        <p:nvSpPr>
          <p:cNvPr id="16" name="Rectangle 556">
            <a:extLst>
              <a:ext uri="{FF2B5EF4-FFF2-40B4-BE49-F238E27FC236}">
                <a16:creationId xmlns:a16="http://schemas.microsoft.com/office/drawing/2014/main" id="{39BC52DA-CF0F-E8B7-0A17-B001D55AB8CB}"/>
              </a:ext>
            </a:extLst>
          </p:cNvPr>
          <p:cNvSpPr/>
          <p:nvPr/>
        </p:nvSpPr>
        <p:spPr>
          <a:xfrm>
            <a:off x="3939921" y="1800225"/>
            <a:ext cx="1177823" cy="215444"/>
          </a:xfrm>
          <a:prstGeom prst="rect">
            <a:avLst/>
          </a:prstGeom>
          <a:noFill/>
          <a:ln cap="flat">
            <a:noFill/>
            <a:prstDash val="solid"/>
          </a:ln>
        </p:spPr>
        <p:txBody>
          <a:bodyPr vert="horz" wrap="none" lIns="0" tIns="0" rIns="0" bIns="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1400" b="0" i="0" u="none" strike="noStrike" kern="1200" cap="none" spc="0" baseline="0" dirty="0">
                <a:solidFill>
                  <a:srgbClr val="000000"/>
                </a:solidFill>
                <a:uFillTx/>
              </a:rPr>
              <a:t>Sud / </a:t>
            </a:r>
            <a:r>
              <a:rPr lang="fr-FR" sz="1400" dirty="0">
                <a:solidFill>
                  <a:srgbClr val="000000"/>
                </a:solidFill>
              </a:rPr>
              <a:t>Sud</a:t>
            </a:r>
            <a:r>
              <a:rPr lang="fr-FR" sz="1400" b="0" i="0" u="none" strike="noStrike" kern="1200" cap="none" spc="0" baseline="0" dirty="0">
                <a:solidFill>
                  <a:srgbClr val="000000"/>
                </a:solidFill>
                <a:uFillTx/>
              </a:rPr>
              <a:t>-Ouest</a:t>
            </a:r>
            <a:endParaRPr lang="fr-FR" sz="1800" b="0" i="0" u="none" strike="noStrike" kern="1200" cap="none" spc="0" baseline="0" dirty="0">
              <a:solidFill>
                <a:srgbClr val="000000"/>
              </a:solidFill>
              <a:uFillTx/>
            </a:endParaRPr>
          </a:p>
        </p:txBody>
      </p:sp>
      <p:sp>
        <p:nvSpPr>
          <p:cNvPr id="17" name="Rectangle 556">
            <a:extLst>
              <a:ext uri="{FF2B5EF4-FFF2-40B4-BE49-F238E27FC236}">
                <a16:creationId xmlns:a16="http://schemas.microsoft.com/office/drawing/2014/main" id="{3ED04612-06E0-EBE0-570B-25E50574B58A}"/>
              </a:ext>
            </a:extLst>
          </p:cNvPr>
          <p:cNvSpPr/>
          <p:nvPr/>
        </p:nvSpPr>
        <p:spPr>
          <a:xfrm>
            <a:off x="3924720" y="2952481"/>
            <a:ext cx="59312" cy="215444"/>
          </a:xfrm>
          <a:prstGeom prst="rect">
            <a:avLst/>
          </a:prstGeom>
          <a:noFill/>
          <a:ln cap="flat">
            <a:noFill/>
            <a:prstDash val="solid"/>
          </a:ln>
        </p:spPr>
        <p:txBody>
          <a:bodyPr vert="horz" wrap="none" lIns="0" tIns="0" rIns="0" bIns="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1400" b="0" i="0" u="none" strike="noStrike" kern="1200" cap="none" spc="0" baseline="0" dirty="0">
                <a:solidFill>
                  <a:srgbClr val="000000"/>
                </a:solidFill>
                <a:uFillTx/>
                <a:latin typeface="Arial" pitchFamily="34"/>
              </a:rPr>
              <a:t>-</a:t>
            </a:r>
            <a:endParaRPr lang="fr-FR" sz="1800" b="0" i="0" u="none" strike="noStrike" kern="1200" cap="none" spc="0" baseline="0" dirty="0">
              <a:solidFill>
                <a:srgbClr val="000000"/>
              </a:solidFill>
              <a:uFillTx/>
              <a:latin typeface="Arial" pitchFamily="34"/>
            </a:endParaRPr>
          </a:p>
        </p:txBody>
      </p:sp>
      <p:sp>
        <p:nvSpPr>
          <p:cNvPr id="18" name="Rectangle 556">
            <a:extLst>
              <a:ext uri="{FF2B5EF4-FFF2-40B4-BE49-F238E27FC236}">
                <a16:creationId xmlns:a16="http://schemas.microsoft.com/office/drawing/2014/main" id="{D009BCAD-4F6D-97ED-42D4-2B75BE84EE0A}"/>
              </a:ext>
            </a:extLst>
          </p:cNvPr>
          <p:cNvSpPr/>
          <p:nvPr/>
        </p:nvSpPr>
        <p:spPr>
          <a:xfrm>
            <a:off x="571679" y="2961232"/>
            <a:ext cx="1431482" cy="215444"/>
          </a:xfrm>
          <a:prstGeom prst="rect">
            <a:avLst/>
          </a:prstGeom>
          <a:noFill/>
          <a:ln cap="flat">
            <a:noFill/>
            <a:prstDash val="solid"/>
          </a:ln>
        </p:spPr>
        <p:txBody>
          <a:bodyPr vert="horz" wrap="none" lIns="0" tIns="0" rIns="0" bIns="0" anchor="t" anchorCtr="0" compatLnSpc="1">
            <a:spAutoFit/>
          </a:bodyPr>
          <a:lstStyle/>
          <a:p>
            <a:pPr lvl="0" hangingPunct="0">
              <a:defRPr sz="1800" b="0" i="0" u="none" strike="noStrike" kern="0" cap="none" spc="0" baseline="0">
                <a:solidFill>
                  <a:srgbClr val="000000"/>
                </a:solidFill>
                <a:uFillTx/>
              </a:defRPr>
            </a:pPr>
            <a:r>
              <a:rPr lang="fr-FR" sz="1400" b="0" i="0" u="none" strike="noStrike" kern="0" cap="none" spc="0" baseline="0" dirty="0">
                <a:solidFill>
                  <a:srgbClr val="000000"/>
                </a:solidFill>
                <a:uFillTx/>
              </a:rPr>
              <a:t>Carrelage</a:t>
            </a:r>
            <a:r>
              <a:rPr lang="fr-FR" sz="1400" kern="0" dirty="0">
                <a:solidFill>
                  <a:srgbClr val="000000"/>
                </a:solidFill>
              </a:rPr>
              <a:t> / </a:t>
            </a:r>
            <a:r>
              <a:rPr lang="fr-FR" sz="1400" b="0" i="0" u="none" strike="noStrike" kern="0" cap="none" spc="0" baseline="0" dirty="0">
                <a:solidFill>
                  <a:srgbClr val="000000"/>
                </a:solidFill>
                <a:uFillTx/>
              </a:rPr>
              <a:t>Parquet</a:t>
            </a:r>
            <a:endParaRPr lang="fr-FR" sz="1800" b="0" i="0" u="none" strike="noStrike" kern="1200" cap="none" spc="0" baseline="0" dirty="0">
              <a:solidFill>
                <a:srgbClr val="000000"/>
              </a:solidFill>
              <a:uFillTx/>
            </a:endParaRPr>
          </a:p>
        </p:txBody>
      </p:sp>
      <p:sp>
        <p:nvSpPr>
          <p:cNvPr id="19" name="Rectangle 556">
            <a:extLst>
              <a:ext uri="{FF2B5EF4-FFF2-40B4-BE49-F238E27FC236}">
                <a16:creationId xmlns:a16="http://schemas.microsoft.com/office/drawing/2014/main" id="{85C15A2F-0B9F-E256-3A7B-A3BD58AFA33F}"/>
              </a:ext>
            </a:extLst>
          </p:cNvPr>
          <p:cNvSpPr/>
          <p:nvPr/>
        </p:nvSpPr>
        <p:spPr>
          <a:xfrm>
            <a:off x="600695" y="4125369"/>
            <a:ext cx="317395" cy="215444"/>
          </a:xfrm>
          <a:prstGeom prst="rect">
            <a:avLst/>
          </a:prstGeom>
          <a:noFill/>
          <a:ln cap="flat">
            <a:noFill/>
            <a:prstDash val="solid"/>
          </a:ln>
        </p:spPr>
        <p:txBody>
          <a:bodyPr vert="horz" wrap="none" lIns="0" tIns="0" rIns="0" bIns="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1400" b="0" i="0" u="none" strike="noStrike" kern="1200" cap="none" spc="0" baseline="0" dirty="0">
                <a:solidFill>
                  <a:srgbClr val="000000"/>
                </a:solidFill>
                <a:uFillTx/>
              </a:rPr>
              <a:t>Ville</a:t>
            </a:r>
            <a:endParaRPr lang="fr-FR" sz="1800" b="0" i="0" u="none" strike="noStrike" kern="1200" cap="none" spc="0" baseline="0" dirty="0">
              <a:solidFill>
                <a:srgbClr val="000000"/>
              </a:solidFill>
              <a:uFillTx/>
            </a:endParaRPr>
          </a:p>
        </p:txBody>
      </p:sp>
      <p:sp>
        <p:nvSpPr>
          <p:cNvPr id="20" name="Rectangle 777">
            <a:extLst>
              <a:ext uri="{FF2B5EF4-FFF2-40B4-BE49-F238E27FC236}">
                <a16:creationId xmlns:a16="http://schemas.microsoft.com/office/drawing/2014/main" id="{45095CEE-8A69-DEFE-5226-B7921264150E}"/>
              </a:ext>
            </a:extLst>
          </p:cNvPr>
          <p:cNvSpPr/>
          <p:nvPr/>
        </p:nvSpPr>
        <p:spPr>
          <a:xfrm>
            <a:off x="3884006" y="5343886"/>
            <a:ext cx="1077987" cy="215444"/>
          </a:xfrm>
          <a:prstGeom prst="rect">
            <a:avLst/>
          </a:prstGeom>
          <a:noFill/>
          <a:ln cap="flat">
            <a:noFill/>
            <a:prstDash val="solid"/>
          </a:ln>
        </p:spPr>
        <p:txBody>
          <a:bodyPr vert="horz" wrap="none" lIns="0" tIns="0" rIns="0" bIns="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1400" b="0" i="0" u="none" strike="noStrike" kern="1200" cap="none" spc="0" baseline="0" dirty="0">
                <a:solidFill>
                  <a:srgbClr val="000000"/>
                </a:solidFill>
                <a:uFillTx/>
              </a:rPr>
              <a:t>Jardin arborisé</a:t>
            </a:r>
            <a:endParaRPr lang="fr-FR" sz="1800" b="0" i="0" u="none" strike="noStrike" kern="1200" cap="none" spc="0" baseline="0" dirty="0">
              <a:solidFill>
                <a:srgbClr val="000000"/>
              </a:solidFill>
              <a:uFillTx/>
            </a:endParaRPr>
          </a:p>
        </p:txBody>
      </p:sp>
      <p:cxnSp>
        <p:nvCxnSpPr>
          <p:cNvPr id="32" name="Connecteur droit 31">
            <a:extLst>
              <a:ext uri="{FF2B5EF4-FFF2-40B4-BE49-F238E27FC236}">
                <a16:creationId xmlns:a16="http://schemas.microsoft.com/office/drawing/2014/main" id="{CF433BA1-B3BC-D6B3-3CA6-9336B4A89B03}"/>
              </a:ext>
            </a:extLst>
          </p:cNvPr>
          <p:cNvCxnSpPr>
            <a:cxnSpLocks/>
          </p:cNvCxnSpPr>
          <p:nvPr/>
        </p:nvCxnSpPr>
        <p:spPr>
          <a:xfrm>
            <a:off x="586880" y="2227097"/>
            <a:ext cx="6368190" cy="0"/>
          </a:xfrm>
          <a:prstGeom prst="line">
            <a:avLst/>
          </a:prstGeom>
          <a:ln w="19050">
            <a:solidFill>
              <a:schemeClr val="accent4">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3DB99544-D98A-EA43-5BC3-48DCC5D08CFA}"/>
              </a:ext>
            </a:extLst>
          </p:cNvPr>
          <p:cNvCxnSpPr>
            <a:cxnSpLocks/>
          </p:cNvCxnSpPr>
          <p:nvPr/>
        </p:nvCxnSpPr>
        <p:spPr>
          <a:xfrm>
            <a:off x="607230" y="3373754"/>
            <a:ext cx="6347840" cy="0"/>
          </a:xfrm>
          <a:prstGeom prst="line">
            <a:avLst/>
          </a:prstGeom>
          <a:ln w="19050">
            <a:solidFill>
              <a:schemeClr val="accent4">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F13BF9BC-7539-54D2-5EC6-A06F33DBC918}"/>
              </a:ext>
            </a:extLst>
          </p:cNvPr>
          <p:cNvCxnSpPr>
            <a:cxnSpLocks/>
          </p:cNvCxnSpPr>
          <p:nvPr/>
        </p:nvCxnSpPr>
        <p:spPr>
          <a:xfrm>
            <a:off x="618648" y="4586712"/>
            <a:ext cx="6368190" cy="0"/>
          </a:xfrm>
          <a:prstGeom prst="line">
            <a:avLst/>
          </a:prstGeom>
          <a:ln w="19050">
            <a:solidFill>
              <a:schemeClr val="accent4">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1642D24E-C896-D1D6-32A9-27F0DAA8F84C}"/>
              </a:ext>
            </a:extLst>
          </p:cNvPr>
          <p:cNvCxnSpPr>
            <a:cxnSpLocks/>
          </p:cNvCxnSpPr>
          <p:nvPr/>
        </p:nvCxnSpPr>
        <p:spPr>
          <a:xfrm>
            <a:off x="607230" y="5794756"/>
            <a:ext cx="6347840" cy="0"/>
          </a:xfrm>
          <a:prstGeom prst="line">
            <a:avLst/>
          </a:prstGeom>
          <a:ln w="19050">
            <a:solidFill>
              <a:schemeClr val="accent4">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492">
            <a:extLst>
              <a:ext uri="{FF2B5EF4-FFF2-40B4-BE49-F238E27FC236}">
                <a16:creationId xmlns:a16="http://schemas.microsoft.com/office/drawing/2014/main" id="{A38EFE9A-51EA-EAEB-238A-17A61987D21E}"/>
              </a:ext>
            </a:extLst>
          </p:cNvPr>
          <p:cNvSpPr/>
          <p:nvPr/>
        </p:nvSpPr>
        <p:spPr>
          <a:xfrm>
            <a:off x="600225" y="6503341"/>
            <a:ext cx="5950594" cy="1092607"/>
          </a:xfrm>
          <a:prstGeom prst="rect">
            <a:avLst/>
          </a:prstGeom>
          <a:noFill/>
          <a:ln cap="flat">
            <a:noFill/>
            <a:prstDash val="solid"/>
          </a:ln>
        </p:spPr>
        <p:txBody>
          <a:bodyPr vert="horz" wrap="square" lIns="0" tIns="0" rIns="0" bIns="0" anchor="t" anchorCtr="0" compatLnSpc="1">
            <a:spAutoFit/>
          </a:bodyPr>
          <a:lstStyle/>
          <a:p>
            <a:pPr marL="0" marR="0" lvl="0" indent="0" algn="l" defTabSz="914400" rtl="0" fontAlgn="auto" hangingPunct="0">
              <a:lnSpc>
                <a:spcPct val="100000"/>
              </a:lnSpc>
              <a:spcAft>
                <a:spcPts val="600"/>
              </a:spcAft>
              <a:buNone/>
              <a:tabLst>
                <a:tab pos="3224213" algn="l"/>
              </a:tabLst>
              <a:defRPr sz="1800" b="0" i="0" u="none" strike="noStrike" kern="0" cap="none" spc="0" baseline="0">
                <a:solidFill>
                  <a:srgbClr val="000000"/>
                </a:solidFill>
                <a:uFillTx/>
              </a:defRPr>
            </a:pPr>
            <a:r>
              <a:rPr lang="fr-FR" sz="1400" b="0" i="0" u="none" strike="noStrike" kern="1200" cap="none" spc="0" baseline="0" dirty="0">
                <a:solidFill>
                  <a:srgbClr val="000000"/>
                </a:solidFill>
                <a:uFillTx/>
              </a:rPr>
              <a:t>Surface habitable	</a:t>
            </a:r>
            <a:r>
              <a:rPr lang="fr-FR" sz="1400" dirty="0">
                <a:solidFill>
                  <a:srgbClr val="000000"/>
                </a:solidFill>
              </a:rPr>
              <a:t>102</a:t>
            </a:r>
            <a:r>
              <a:rPr lang="fr-FR" sz="1400" b="0" i="0" u="none" strike="noStrike" kern="1200" cap="none" spc="0" baseline="0" dirty="0">
                <a:solidFill>
                  <a:srgbClr val="000000"/>
                </a:solidFill>
                <a:uFillTx/>
              </a:rPr>
              <a:t> m²</a:t>
            </a:r>
          </a:p>
          <a:p>
            <a:pPr hangingPunct="0">
              <a:spcAft>
                <a:spcPts val="600"/>
              </a:spcAft>
              <a:tabLst>
                <a:tab pos="3224213" algn="l"/>
              </a:tabLst>
              <a:defRPr sz="1800" b="0" i="0" u="none" strike="noStrike" kern="0" cap="none" spc="0" baseline="0">
                <a:solidFill>
                  <a:srgbClr val="000000"/>
                </a:solidFill>
                <a:uFillTx/>
              </a:defRPr>
            </a:pPr>
            <a:r>
              <a:rPr lang="fr-FR" sz="1400" b="0" i="0" u="none" strike="noStrike" kern="1200" cap="none" spc="0" baseline="0" dirty="0">
                <a:solidFill>
                  <a:srgbClr val="000000"/>
                </a:solidFill>
                <a:uFillTx/>
              </a:rPr>
              <a:t>Surface pondérée	</a:t>
            </a:r>
            <a:r>
              <a:rPr lang="fr-FR" sz="1400" dirty="0">
                <a:solidFill>
                  <a:srgbClr val="000000"/>
                </a:solidFill>
              </a:rPr>
              <a:t>117.9</a:t>
            </a:r>
            <a:r>
              <a:rPr lang="fr-FR" sz="1400" b="0" i="0" u="none" strike="noStrike" kern="1200" cap="none" spc="0" baseline="0" dirty="0">
                <a:solidFill>
                  <a:srgbClr val="000000"/>
                </a:solidFill>
                <a:uFillTx/>
              </a:rPr>
              <a:t> m²</a:t>
            </a:r>
          </a:p>
          <a:p>
            <a:pPr hangingPunct="0">
              <a:spcAft>
                <a:spcPts val="600"/>
              </a:spcAft>
              <a:tabLst>
                <a:tab pos="3224213" algn="l"/>
              </a:tabLst>
              <a:defRPr sz="1800" b="0" i="0" u="none" strike="noStrike" kern="0" cap="none" spc="0" baseline="0">
                <a:solidFill>
                  <a:srgbClr val="000000"/>
                </a:solidFill>
                <a:uFillTx/>
              </a:defRPr>
            </a:pPr>
            <a:r>
              <a:rPr lang="fr-FR" sz="1400" dirty="0">
                <a:solidFill>
                  <a:srgbClr val="000000"/>
                </a:solidFill>
              </a:rPr>
              <a:t>Jardin	150 m</a:t>
            </a:r>
            <a:r>
              <a:rPr lang="fr-FR" sz="1400" b="0" i="0" u="none" strike="noStrike" kern="1200" cap="none" spc="0" baseline="0" dirty="0">
                <a:solidFill>
                  <a:srgbClr val="000000"/>
                </a:solidFill>
                <a:uFillTx/>
              </a:rPr>
              <a:t>²</a:t>
            </a:r>
          </a:p>
          <a:p>
            <a:pPr hangingPunct="0">
              <a:spcAft>
                <a:spcPts val="600"/>
              </a:spcAft>
              <a:tabLst>
                <a:tab pos="3224213" algn="l"/>
              </a:tabLst>
              <a:defRPr sz="1800" b="0" i="0" u="none" strike="noStrike" kern="0" cap="none" spc="0" baseline="0">
                <a:solidFill>
                  <a:srgbClr val="000000"/>
                </a:solidFill>
                <a:uFillTx/>
              </a:defRPr>
            </a:pPr>
            <a:r>
              <a:rPr lang="fr-FR" sz="1400" dirty="0">
                <a:solidFill>
                  <a:srgbClr val="000000"/>
                </a:solidFill>
              </a:rPr>
              <a:t>Cave	6 m²</a:t>
            </a:r>
          </a:p>
        </p:txBody>
      </p:sp>
      <p:sp>
        <p:nvSpPr>
          <p:cNvPr id="21" name="Rectangle 477">
            <a:extLst>
              <a:ext uri="{FF2B5EF4-FFF2-40B4-BE49-F238E27FC236}">
                <a16:creationId xmlns:a16="http://schemas.microsoft.com/office/drawing/2014/main" id="{77D81BE9-7518-0943-7C05-049269EEEC2E}"/>
              </a:ext>
            </a:extLst>
          </p:cNvPr>
          <p:cNvSpPr/>
          <p:nvPr/>
        </p:nvSpPr>
        <p:spPr>
          <a:xfrm>
            <a:off x="1100309" y="8181839"/>
            <a:ext cx="2253246" cy="338554"/>
          </a:xfrm>
          <a:prstGeom prst="rect">
            <a:avLst/>
          </a:prstGeom>
          <a:noFill/>
          <a:ln cap="flat">
            <a:noFill/>
            <a:prstDash val="solid"/>
          </a:ln>
        </p:spPr>
        <p:txBody>
          <a:bodyPr vert="horz" wrap="none" lIns="0" tIns="0" rIns="0" bIns="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2200" i="0" u="none" strike="noStrike" kern="1200" cap="none" spc="0" baseline="0" dirty="0">
                <a:solidFill>
                  <a:schemeClr val="accent4">
                    <a:lumMod val="75000"/>
                  </a:schemeClr>
                </a:solidFill>
                <a:uFillTx/>
              </a:rPr>
              <a:t>CARACTERISTIQUES</a:t>
            </a:r>
            <a:endParaRPr lang="fr-FR" sz="1800" i="0" u="none" strike="noStrike" kern="1200" cap="none" spc="0" baseline="0" dirty="0">
              <a:solidFill>
                <a:schemeClr val="accent4">
                  <a:lumMod val="75000"/>
                </a:schemeClr>
              </a:solidFill>
              <a:uFillTx/>
            </a:endParaRPr>
          </a:p>
        </p:txBody>
      </p:sp>
      <p:sp>
        <p:nvSpPr>
          <p:cNvPr id="22" name="Rectangle 500">
            <a:extLst>
              <a:ext uri="{FF2B5EF4-FFF2-40B4-BE49-F238E27FC236}">
                <a16:creationId xmlns:a16="http://schemas.microsoft.com/office/drawing/2014/main" id="{2EA9FE2C-2497-69FD-6CC9-C9CEC8CCE308}"/>
              </a:ext>
            </a:extLst>
          </p:cNvPr>
          <p:cNvSpPr/>
          <p:nvPr/>
        </p:nvSpPr>
        <p:spPr>
          <a:xfrm>
            <a:off x="671473" y="8781362"/>
            <a:ext cx="6347840" cy="1092607"/>
          </a:xfrm>
          <a:prstGeom prst="rect">
            <a:avLst/>
          </a:prstGeom>
          <a:noFill/>
          <a:ln cap="flat">
            <a:noFill/>
            <a:prstDash val="solid"/>
          </a:ln>
        </p:spPr>
        <p:txBody>
          <a:bodyPr vert="horz" wrap="square" lIns="0" tIns="0" rIns="0" bIns="0" anchor="t" anchorCtr="0" compatLnSpc="1">
            <a:spAutoFit/>
          </a:bodyPr>
          <a:lstStyle/>
          <a:p>
            <a:pPr marL="0" marR="0" lvl="0" indent="0" algn="l" defTabSz="914400" rtl="0" fontAlgn="auto" hangingPunct="0">
              <a:lnSpc>
                <a:spcPct val="100000"/>
              </a:lnSpc>
              <a:spcAft>
                <a:spcPts val="600"/>
              </a:spcAft>
              <a:buNone/>
              <a:tabLst>
                <a:tab pos="3138488" algn="l"/>
              </a:tabLst>
              <a:defRPr sz="1800" b="0" i="0" u="none" strike="noStrike" kern="0" cap="none" spc="0" baseline="0">
                <a:solidFill>
                  <a:srgbClr val="000000"/>
                </a:solidFill>
                <a:uFillTx/>
              </a:defRPr>
            </a:pPr>
            <a:r>
              <a:rPr lang="fr-FR" sz="1400" b="0" i="0" u="none" strike="noStrike" kern="1200" cap="none" dirty="0">
                <a:solidFill>
                  <a:srgbClr val="000000"/>
                </a:solidFill>
                <a:uFillTx/>
                <a:cs typeface="Arial" panose="020B0604020202020204" pitchFamily="34" charset="0"/>
              </a:rPr>
              <a:t>Année de construction	1750</a:t>
            </a:r>
          </a:p>
          <a:p>
            <a:pPr marL="0" marR="0" lvl="0" indent="0" algn="l" defTabSz="914400" rtl="0" fontAlgn="auto" hangingPunct="0">
              <a:lnSpc>
                <a:spcPct val="100000"/>
              </a:lnSpc>
              <a:spcAft>
                <a:spcPts val="600"/>
              </a:spcAft>
              <a:buNone/>
              <a:tabLst>
                <a:tab pos="3138488" algn="l"/>
              </a:tabLst>
              <a:defRPr sz="1800" b="0" i="0" u="none" strike="noStrike" kern="0" cap="none" spc="0" baseline="0">
                <a:solidFill>
                  <a:srgbClr val="000000"/>
                </a:solidFill>
                <a:uFillTx/>
              </a:defRPr>
            </a:pPr>
            <a:r>
              <a:rPr lang="fr-FR" sz="1400" dirty="0">
                <a:solidFill>
                  <a:srgbClr val="000000"/>
                </a:solidFill>
                <a:cs typeface="Arial" panose="020B0604020202020204" pitchFamily="34" charset="0"/>
              </a:rPr>
              <a:t>Année de rénovation	2025</a:t>
            </a:r>
          </a:p>
          <a:p>
            <a:pPr marL="0" marR="0" lvl="0" indent="0" algn="l" defTabSz="914400" rtl="0" fontAlgn="auto" hangingPunct="0">
              <a:lnSpc>
                <a:spcPct val="100000"/>
              </a:lnSpc>
              <a:spcAft>
                <a:spcPts val="600"/>
              </a:spcAft>
              <a:buNone/>
              <a:tabLst>
                <a:tab pos="3138488" algn="l"/>
              </a:tabLst>
              <a:defRPr sz="1800" b="0" i="0" u="none" strike="noStrike" kern="0" cap="none" spc="0" baseline="0">
                <a:solidFill>
                  <a:srgbClr val="000000"/>
                </a:solidFill>
                <a:uFillTx/>
              </a:defRPr>
            </a:pPr>
            <a:r>
              <a:rPr lang="fr-FR" sz="1400" b="0" i="0" u="none" strike="noStrike" kern="1200" cap="none" dirty="0">
                <a:solidFill>
                  <a:srgbClr val="000000"/>
                </a:solidFill>
                <a:uFillTx/>
                <a:cs typeface="Arial" panose="020B0604020202020204" pitchFamily="34" charset="0"/>
              </a:rPr>
              <a:t>Energie(s)	Gaz</a:t>
            </a:r>
          </a:p>
          <a:p>
            <a:pPr marL="0" marR="0" lvl="0" indent="0" algn="l" defTabSz="914400" rtl="0" fontAlgn="auto" hangingPunct="0">
              <a:lnSpc>
                <a:spcPct val="100000"/>
              </a:lnSpc>
              <a:spcAft>
                <a:spcPts val="600"/>
              </a:spcAft>
              <a:buNone/>
              <a:tabLst>
                <a:tab pos="3138488" algn="l"/>
              </a:tabLst>
              <a:defRPr sz="1800" b="0" i="0" u="none" strike="noStrike" kern="0" cap="none" spc="0" baseline="0">
                <a:solidFill>
                  <a:srgbClr val="000000"/>
                </a:solidFill>
                <a:uFillTx/>
              </a:defRPr>
            </a:pPr>
            <a:r>
              <a:rPr lang="fr-FR" sz="1400" dirty="0">
                <a:solidFill>
                  <a:srgbClr val="000000"/>
                </a:solidFill>
                <a:cs typeface="Arial" panose="020B0604020202020204" pitchFamily="34" charset="0"/>
              </a:rPr>
              <a:t>Chauffage	Radiateurs</a:t>
            </a:r>
          </a:p>
        </p:txBody>
      </p:sp>
      <p:cxnSp>
        <p:nvCxnSpPr>
          <p:cNvPr id="26" name="Connecteur droit 25">
            <a:extLst>
              <a:ext uri="{FF2B5EF4-FFF2-40B4-BE49-F238E27FC236}">
                <a16:creationId xmlns:a16="http://schemas.microsoft.com/office/drawing/2014/main" id="{D4699C25-784E-61C5-354C-8F9DA79C0F76}"/>
              </a:ext>
            </a:extLst>
          </p:cNvPr>
          <p:cNvCxnSpPr>
            <a:cxnSpLocks/>
          </p:cNvCxnSpPr>
          <p:nvPr/>
        </p:nvCxnSpPr>
        <p:spPr>
          <a:xfrm>
            <a:off x="601169" y="7899328"/>
            <a:ext cx="6347840" cy="0"/>
          </a:xfrm>
          <a:prstGeom prst="line">
            <a:avLst/>
          </a:prstGeom>
          <a:ln w="19050">
            <a:solidFill>
              <a:schemeClr val="accent4">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31" name="Graphic 32">
            <a:extLst>
              <a:ext uri="{FF2B5EF4-FFF2-40B4-BE49-F238E27FC236}">
                <a16:creationId xmlns:a16="http://schemas.microsoft.com/office/drawing/2014/main" id="{C6E875F0-0FE9-D324-EDC0-79CA1E34EB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3761" y="1232497"/>
            <a:ext cx="540000" cy="540000"/>
          </a:xfrm>
          <a:prstGeom prst="rect">
            <a:avLst/>
          </a:prstGeom>
        </p:spPr>
      </p:pic>
      <p:pic>
        <p:nvPicPr>
          <p:cNvPr id="33" name="Graphic 36">
            <a:extLst>
              <a:ext uri="{FF2B5EF4-FFF2-40B4-BE49-F238E27FC236}">
                <a16:creationId xmlns:a16="http://schemas.microsoft.com/office/drawing/2014/main" id="{3468BC74-2AD8-655C-56CD-4B11DB0A52A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8069" y="2419244"/>
            <a:ext cx="540000" cy="540000"/>
          </a:xfrm>
          <a:prstGeom prst="rect">
            <a:avLst/>
          </a:prstGeom>
        </p:spPr>
      </p:pic>
      <p:pic>
        <p:nvPicPr>
          <p:cNvPr id="35" name="Graphic 39">
            <a:extLst>
              <a:ext uri="{FF2B5EF4-FFF2-40B4-BE49-F238E27FC236}">
                <a16:creationId xmlns:a16="http://schemas.microsoft.com/office/drawing/2014/main" id="{9926AB43-CFB3-C369-137E-DC9C36D7D2A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3761" y="3577379"/>
            <a:ext cx="540000" cy="540000"/>
          </a:xfrm>
          <a:prstGeom prst="rect">
            <a:avLst/>
          </a:prstGeom>
        </p:spPr>
      </p:pic>
      <p:pic>
        <p:nvPicPr>
          <p:cNvPr id="37" name="Graphic 50">
            <a:extLst>
              <a:ext uri="{FF2B5EF4-FFF2-40B4-BE49-F238E27FC236}">
                <a16:creationId xmlns:a16="http://schemas.microsoft.com/office/drawing/2014/main" id="{51661909-9BFF-A96A-E06B-5AA49E436E5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45393" y="1267547"/>
            <a:ext cx="486480" cy="540000"/>
          </a:xfrm>
          <a:prstGeom prst="rect">
            <a:avLst/>
          </a:prstGeom>
        </p:spPr>
      </p:pic>
      <p:pic>
        <p:nvPicPr>
          <p:cNvPr id="39" name="Graphic 52">
            <a:extLst>
              <a:ext uri="{FF2B5EF4-FFF2-40B4-BE49-F238E27FC236}">
                <a16:creationId xmlns:a16="http://schemas.microsoft.com/office/drawing/2014/main" id="{A5C8C4A8-22C6-CFE6-71CF-1F100725DAB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845752" y="2428599"/>
            <a:ext cx="540000" cy="540000"/>
          </a:xfrm>
          <a:prstGeom prst="rect">
            <a:avLst/>
          </a:prstGeom>
        </p:spPr>
      </p:pic>
      <p:pic>
        <p:nvPicPr>
          <p:cNvPr id="40" name="Graphic 54">
            <a:extLst>
              <a:ext uri="{FF2B5EF4-FFF2-40B4-BE49-F238E27FC236}">
                <a16:creationId xmlns:a16="http://schemas.microsoft.com/office/drawing/2014/main" id="{53F24A7C-AF36-B56C-E724-85AB4AE9D28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50755" y="3537235"/>
            <a:ext cx="540000" cy="540000"/>
          </a:xfrm>
          <a:prstGeom prst="rect">
            <a:avLst/>
          </a:prstGeom>
        </p:spPr>
      </p:pic>
      <p:pic>
        <p:nvPicPr>
          <p:cNvPr id="41" name="Graphic 56">
            <a:extLst>
              <a:ext uri="{FF2B5EF4-FFF2-40B4-BE49-F238E27FC236}">
                <a16:creationId xmlns:a16="http://schemas.microsoft.com/office/drawing/2014/main" id="{1CA397FE-B763-867C-BADF-4CBC4A7F3FC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791873" y="4726376"/>
            <a:ext cx="540000" cy="540000"/>
          </a:xfrm>
          <a:prstGeom prst="rect">
            <a:avLst/>
          </a:prstGeom>
        </p:spPr>
      </p:pic>
      <p:pic>
        <p:nvPicPr>
          <p:cNvPr id="43" name="Graphic 44">
            <a:extLst>
              <a:ext uri="{FF2B5EF4-FFF2-40B4-BE49-F238E27FC236}">
                <a16:creationId xmlns:a16="http://schemas.microsoft.com/office/drawing/2014/main" id="{557F7645-BBC9-E90C-6CA8-FD6AEB8DB2CA}"/>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88323" y="4745035"/>
            <a:ext cx="540000" cy="540000"/>
          </a:xfrm>
          <a:prstGeom prst="rect">
            <a:avLst/>
          </a:prstGeom>
        </p:spPr>
      </p:pic>
      <p:pic>
        <p:nvPicPr>
          <p:cNvPr id="47" name="Graphic 46">
            <a:extLst>
              <a:ext uri="{FF2B5EF4-FFF2-40B4-BE49-F238E27FC236}">
                <a16:creationId xmlns:a16="http://schemas.microsoft.com/office/drawing/2014/main" id="{728B69D9-C98F-ED3A-9A3A-EC51053D07A9}"/>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557348" y="5920894"/>
            <a:ext cx="540000" cy="540000"/>
          </a:xfrm>
          <a:prstGeom prst="rect">
            <a:avLst/>
          </a:prstGeom>
        </p:spPr>
      </p:pic>
      <p:pic>
        <p:nvPicPr>
          <p:cNvPr id="48" name="Graphic 48">
            <a:extLst>
              <a:ext uri="{FF2B5EF4-FFF2-40B4-BE49-F238E27FC236}">
                <a16:creationId xmlns:a16="http://schemas.microsoft.com/office/drawing/2014/main" id="{75EFF595-F9C1-0D77-3D82-402D7FD52820}"/>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00225" y="8070345"/>
            <a:ext cx="540000" cy="540000"/>
          </a:xfrm>
          <a:prstGeom prst="rect">
            <a:avLst/>
          </a:prstGeom>
        </p:spPr>
      </p:pic>
      <p:sp>
        <p:nvSpPr>
          <p:cNvPr id="49" name="Rectangle 562">
            <a:extLst>
              <a:ext uri="{FF2B5EF4-FFF2-40B4-BE49-F238E27FC236}">
                <a16:creationId xmlns:a16="http://schemas.microsoft.com/office/drawing/2014/main" id="{E11DD1C6-6CA3-CDDF-CF6E-BF9865E09E83}"/>
              </a:ext>
            </a:extLst>
          </p:cNvPr>
          <p:cNvSpPr/>
          <p:nvPr/>
        </p:nvSpPr>
        <p:spPr>
          <a:xfrm>
            <a:off x="1099128" y="6010083"/>
            <a:ext cx="1176604" cy="338554"/>
          </a:xfrm>
          <a:prstGeom prst="rect">
            <a:avLst/>
          </a:prstGeom>
          <a:noFill/>
          <a:ln cap="flat">
            <a:noFill/>
            <a:prstDash val="solid"/>
          </a:ln>
        </p:spPr>
        <p:txBody>
          <a:bodyPr vert="horz" wrap="none" lIns="0" tIns="0" rIns="0" bIns="0" anchor="t" anchorCtr="0" compatLnSpc="1">
            <a:spAutoFit/>
          </a:bodyPr>
          <a:lstStyle/>
          <a:p>
            <a:pPr marR="0" lvl="0" indent="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2200" kern="0" dirty="0">
                <a:solidFill>
                  <a:schemeClr val="accent4">
                    <a:lumMod val="75000"/>
                  </a:schemeClr>
                </a:solidFill>
              </a:rPr>
              <a:t>SURFACES</a:t>
            </a:r>
          </a:p>
        </p:txBody>
      </p:sp>
    </p:spTree>
    <p:extLst>
      <p:ext uri="{BB962C8B-B14F-4D97-AF65-F5344CB8AC3E}">
        <p14:creationId xmlns:p14="http://schemas.microsoft.com/office/powerpoint/2010/main" val="4166176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16" name="Freeform 467">
            <a:extLst>
              <a:ext uri="{FF2B5EF4-FFF2-40B4-BE49-F238E27FC236}">
                <a16:creationId xmlns:a16="http://schemas.microsoft.com/office/drawing/2014/main" id="{DC54FFF6-1F75-47DC-AE65-C5051A099CBE}"/>
              </a:ext>
            </a:extLst>
          </p:cNvPr>
          <p:cNvSpPr/>
          <p:nvPr/>
        </p:nvSpPr>
        <p:spPr>
          <a:xfrm>
            <a:off x="528578" y="8888416"/>
            <a:ext cx="3060697" cy="0"/>
          </a:xfrm>
          <a:custGeom>
            <a:avLst/>
            <a:gdLst>
              <a:gd name="f0" fmla="val 10800000"/>
              <a:gd name="f1" fmla="val 5400000"/>
              <a:gd name="f2" fmla="val 180"/>
              <a:gd name="f3" fmla="val w"/>
              <a:gd name="f4" fmla="val h"/>
              <a:gd name="f5" fmla="val ss"/>
              <a:gd name="f6" fmla="val 0"/>
              <a:gd name="f7" fmla="val 3060700"/>
              <a:gd name="f8" fmla="+- 0 0 -90"/>
              <a:gd name="f9" fmla="abs f3"/>
              <a:gd name="f10" fmla="abs f4"/>
              <a:gd name="f11" fmla="abs f5"/>
              <a:gd name="f12" fmla="*/ f3 1 3060700"/>
              <a:gd name="f13" fmla="+- f6 0 f6"/>
              <a:gd name="f14" fmla="+- f7 0 f6"/>
              <a:gd name="f15" fmla="*/ f8 f0 1"/>
              <a:gd name="f16" fmla="?: f9 f3 1"/>
              <a:gd name="f17" fmla="?: f10 f4 1"/>
              <a:gd name="f18" fmla="?: f11 f5 1"/>
              <a:gd name="f19" fmla="*/ f14 1 3060700"/>
              <a:gd name="f20" fmla="*/ f13 1 0"/>
              <a:gd name="f21" fmla="*/ f15 1 f2"/>
              <a:gd name="f22" fmla="*/ f16 1 3060700"/>
              <a:gd name="f23" fmla="*/ f17 1 21600"/>
              <a:gd name="f24" fmla="*/ 21600 f17 1"/>
              <a:gd name="f25" fmla="*/ 0 1 f19"/>
              <a:gd name="f26" fmla="*/ 0 1 f20"/>
              <a:gd name="f27" fmla="*/ 3060700 1 f19"/>
              <a:gd name="f28" fmla="*/ 1 1 f20"/>
              <a:gd name="f29" fmla="+- f21 0 f1"/>
              <a:gd name="f30" fmla="min f23 f22"/>
              <a:gd name="f31" fmla="*/ f24 1 f18"/>
              <a:gd name="f32" fmla="*/ f25 f12 1"/>
              <a:gd name="f33" fmla="*/ f27 f12 1"/>
              <a:gd name="f34" fmla="val f31"/>
              <a:gd name="f35" fmla="*/ f6 f30 1"/>
              <a:gd name="f36" fmla="+- f34 0 f6"/>
              <a:gd name="f37" fmla="*/ f36 1 0"/>
              <a:gd name="f38" fmla="*/ f28 f37 1"/>
              <a:gd name="f39" fmla="*/ f26 f37 1"/>
              <a:gd name="f40" fmla="*/ f39 f30 1"/>
              <a:gd name="f41" fmla="*/ f38 f30 1"/>
            </a:gdLst>
            <a:ahLst/>
            <a:cxnLst>
              <a:cxn ang="3cd4">
                <a:pos x="hc" y="t"/>
              </a:cxn>
              <a:cxn ang="0">
                <a:pos x="r" y="vc"/>
              </a:cxn>
              <a:cxn ang="cd4">
                <a:pos x="hc" y="b"/>
              </a:cxn>
              <a:cxn ang="cd2">
                <a:pos x="l" y="vc"/>
              </a:cxn>
              <a:cxn ang="f29">
                <a:pos x="f32" y="f40"/>
              </a:cxn>
              <a:cxn ang="f29">
                <a:pos x="f33" y="f40"/>
              </a:cxn>
              <a:cxn ang="f29">
                <a:pos x="f32" y="f40"/>
              </a:cxn>
            </a:cxnLst>
            <a:rect l="f32" t="f40" r="f33" b="f41"/>
            <a:pathLst>
              <a:path w="3060700">
                <a:moveTo>
                  <a:pt x="f6" y="f35"/>
                </a:moveTo>
                <a:lnTo>
                  <a:pt x="f7" y="f35"/>
                </a:lnTo>
                <a:lnTo>
                  <a:pt x="f6" y="f35"/>
                </a:lnTo>
                <a:close/>
              </a:path>
            </a:pathLst>
          </a:custGeom>
          <a:solidFill>
            <a:srgbClr val="223A7F"/>
          </a:solid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000000"/>
              </a:solidFill>
              <a:uFillTx/>
              <a:latin typeface="Calibri"/>
            </a:endParaRPr>
          </a:p>
        </p:txBody>
      </p:sp>
      <p:sp>
        <p:nvSpPr>
          <p:cNvPr id="17" name="Line 468">
            <a:extLst>
              <a:ext uri="{FF2B5EF4-FFF2-40B4-BE49-F238E27FC236}">
                <a16:creationId xmlns:a16="http://schemas.microsoft.com/office/drawing/2014/main" id="{291F857D-159A-4C5A-963C-6120794D7E0E}"/>
              </a:ext>
            </a:extLst>
          </p:cNvPr>
          <p:cNvSpPr/>
          <p:nvPr/>
        </p:nvSpPr>
        <p:spPr>
          <a:xfrm>
            <a:off x="528578" y="8888416"/>
            <a:ext cx="3060697"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000000"/>
              </a:solidFill>
              <a:uFillTx/>
              <a:latin typeface="Calibri"/>
            </a:endParaRPr>
          </a:p>
        </p:txBody>
      </p:sp>
      <p:sp>
        <p:nvSpPr>
          <p:cNvPr id="19" name="Freeform 470">
            <a:extLst>
              <a:ext uri="{FF2B5EF4-FFF2-40B4-BE49-F238E27FC236}">
                <a16:creationId xmlns:a16="http://schemas.microsoft.com/office/drawing/2014/main" id="{9F6DC1FC-DBA9-43EA-88E1-33821E931AAA}"/>
              </a:ext>
            </a:extLst>
          </p:cNvPr>
          <p:cNvSpPr/>
          <p:nvPr/>
        </p:nvSpPr>
        <p:spPr>
          <a:xfrm>
            <a:off x="3833750" y="9693782"/>
            <a:ext cx="3060697" cy="0"/>
          </a:xfrm>
          <a:custGeom>
            <a:avLst/>
            <a:gdLst>
              <a:gd name="f0" fmla="val 10800000"/>
              <a:gd name="f1" fmla="val 5400000"/>
              <a:gd name="f2" fmla="val 180"/>
              <a:gd name="f3" fmla="val w"/>
              <a:gd name="f4" fmla="val h"/>
              <a:gd name="f5" fmla="val ss"/>
              <a:gd name="f6" fmla="val 0"/>
              <a:gd name="f7" fmla="val 3060700"/>
              <a:gd name="f8" fmla="+- 0 0 -90"/>
              <a:gd name="f9" fmla="abs f3"/>
              <a:gd name="f10" fmla="abs f4"/>
              <a:gd name="f11" fmla="abs f5"/>
              <a:gd name="f12" fmla="*/ f3 1 3060700"/>
              <a:gd name="f13" fmla="+- f6 0 f6"/>
              <a:gd name="f14" fmla="+- f7 0 f6"/>
              <a:gd name="f15" fmla="*/ f8 f0 1"/>
              <a:gd name="f16" fmla="?: f9 f3 1"/>
              <a:gd name="f17" fmla="?: f10 f4 1"/>
              <a:gd name="f18" fmla="?: f11 f5 1"/>
              <a:gd name="f19" fmla="*/ f14 1 3060700"/>
              <a:gd name="f20" fmla="*/ f13 1 0"/>
              <a:gd name="f21" fmla="*/ f15 1 f2"/>
              <a:gd name="f22" fmla="*/ f16 1 3060700"/>
              <a:gd name="f23" fmla="*/ f17 1 21600"/>
              <a:gd name="f24" fmla="*/ 21600 f17 1"/>
              <a:gd name="f25" fmla="*/ 0 1 f19"/>
              <a:gd name="f26" fmla="*/ 0 1 f20"/>
              <a:gd name="f27" fmla="*/ 3060700 1 f19"/>
              <a:gd name="f28" fmla="*/ 1 1 f20"/>
              <a:gd name="f29" fmla="+- f21 0 f1"/>
              <a:gd name="f30" fmla="min f23 f22"/>
              <a:gd name="f31" fmla="*/ f24 1 f18"/>
              <a:gd name="f32" fmla="*/ f25 f12 1"/>
              <a:gd name="f33" fmla="*/ f27 f12 1"/>
              <a:gd name="f34" fmla="val f31"/>
              <a:gd name="f35" fmla="*/ f6 f30 1"/>
              <a:gd name="f36" fmla="+- f34 0 f6"/>
              <a:gd name="f37" fmla="*/ f36 1 0"/>
              <a:gd name="f38" fmla="*/ f28 f37 1"/>
              <a:gd name="f39" fmla="*/ f26 f37 1"/>
              <a:gd name="f40" fmla="*/ f39 f30 1"/>
              <a:gd name="f41" fmla="*/ f38 f30 1"/>
            </a:gdLst>
            <a:ahLst/>
            <a:cxnLst>
              <a:cxn ang="3cd4">
                <a:pos x="hc" y="t"/>
              </a:cxn>
              <a:cxn ang="0">
                <a:pos x="r" y="vc"/>
              </a:cxn>
              <a:cxn ang="cd4">
                <a:pos x="hc" y="b"/>
              </a:cxn>
              <a:cxn ang="cd2">
                <a:pos x="l" y="vc"/>
              </a:cxn>
              <a:cxn ang="f29">
                <a:pos x="f32" y="f40"/>
              </a:cxn>
              <a:cxn ang="f29">
                <a:pos x="f33" y="f40"/>
              </a:cxn>
              <a:cxn ang="f29">
                <a:pos x="f32" y="f40"/>
              </a:cxn>
            </a:cxnLst>
            <a:rect l="f32" t="f40" r="f33" b="f41"/>
            <a:pathLst>
              <a:path w="3060700">
                <a:moveTo>
                  <a:pt x="f6" y="f35"/>
                </a:moveTo>
                <a:lnTo>
                  <a:pt x="f7" y="f35"/>
                </a:lnTo>
                <a:lnTo>
                  <a:pt x="f6" y="f35"/>
                </a:lnTo>
                <a:close/>
              </a:path>
            </a:pathLst>
          </a:custGeom>
          <a:solidFill>
            <a:srgbClr val="223A7F"/>
          </a:solid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000000"/>
              </a:solidFill>
              <a:uFillTx/>
              <a:latin typeface="Calibri"/>
            </a:endParaRPr>
          </a:p>
        </p:txBody>
      </p:sp>
      <p:sp>
        <p:nvSpPr>
          <p:cNvPr id="20" name="Line 471">
            <a:extLst>
              <a:ext uri="{FF2B5EF4-FFF2-40B4-BE49-F238E27FC236}">
                <a16:creationId xmlns:a16="http://schemas.microsoft.com/office/drawing/2014/main" id="{2E405E87-210C-43EF-A071-2967C1BDED7F}"/>
              </a:ext>
            </a:extLst>
          </p:cNvPr>
          <p:cNvSpPr/>
          <p:nvPr/>
        </p:nvSpPr>
        <p:spPr>
          <a:xfrm>
            <a:off x="3833750" y="9693782"/>
            <a:ext cx="3060697"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000000"/>
              </a:solidFill>
              <a:uFillTx/>
              <a:latin typeface="Calibri"/>
            </a:endParaRPr>
          </a:p>
        </p:txBody>
      </p:sp>
      <p:sp>
        <p:nvSpPr>
          <p:cNvPr id="22" name="Freeform 473">
            <a:extLst>
              <a:ext uri="{FF2B5EF4-FFF2-40B4-BE49-F238E27FC236}">
                <a16:creationId xmlns:a16="http://schemas.microsoft.com/office/drawing/2014/main" id="{832828C1-2D86-412A-A958-575F8ED512FC}"/>
              </a:ext>
            </a:extLst>
          </p:cNvPr>
          <p:cNvSpPr/>
          <p:nvPr/>
        </p:nvSpPr>
        <p:spPr>
          <a:xfrm>
            <a:off x="528578" y="10333040"/>
            <a:ext cx="3060697" cy="0"/>
          </a:xfrm>
          <a:custGeom>
            <a:avLst/>
            <a:gdLst>
              <a:gd name="f0" fmla="val 10800000"/>
              <a:gd name="f1" fmla="val 5400000"/>
              <a:gd name="f2" fmla="val 180"/>
              <a:gd name="f3" fmla="val w"/>
              <a:gd name="f4" fmla="val h"/>
              <a:gd name="f5" fmla="val ss"/>
              <a:gd name="f6" fmla="val 0"/>
              <a:gd name="f7" fmla="val 3060700"/>
              <a:gd name="f8" fmla="+- 0 0 -90"/>
              <a:gd name="f9" fmla="abs f3"/>
              <a:gd name="f10" fmla="abs f4"/>
              <a:gd name="f11" fmla="abs f5"/>
              <a:gd name="f12" fmla="*/ f3 1 3060700"/>
              <a:gd name="f13" fmla="+- f6 0 f6"/>
              <a:gd name="f14" fmla="+- f7 0 f6"/>
              <a:gd name="f15" fmla="*/ f8 f0 1"/>
              <a:gd name="f16" fmla="?: f9 f3 1"/>
              <a:gd name="f17" fmla="?: f10 f4 1"/>
              <a:gd name="f18" fmla="?: f11 f5 1"/>
              <a:gd name="f19" fmla="*/ f14 1 3060700"/>
              <a:gd name="f20" fmla="*/ f13 1 0"/>
              <a:gd name="f21" fmla="*/ f15 1 f2"/>
              <a:gd name="f22" fmla="*/ f16 1 3060700"/>
              <a:gd name="f23" fmla="*/ f17 1 21600"/>
              <a:gd name="f24" fmla="*/ 21600 f17 1"/>
              <a:gd name="f25" fmla="*/ 0 1 f19"/>
              <a:gd name="f26" fmla="*/ 0 1 f20"/>
              <a:gd name="f27" fmla="*/ 3060700 1 f19"/>
              <a:gd name="f28" fmla="*/ 1 1 f20"/>
              <a:gd name="f29" fmla="+- f21 0 f1"/>
              <a:gd name="f30" fmla="min f23 f22"/>
              <a:gd name="f31" fmla="*/ f24 1 f18"/>
              <a:gd name="f32" fmla="*/ f25 f12 1"/>
              <a:gd name="f33" fmla="*/ f27 f12 1"/>
              <a:gd name="f34" fmla="val f31"/>
              <a:gd name="f35" fmla="*/ f6 f30 1"/>
              <a:gd name="f36" fmla="+- f34 0 f6"/>
              <a:gd name="f37" fmla="*/ f36 1 0"/>
              <a:gd name="f38" fmla="*/ f28 f37 1"/>
              <a:gd name="f39" fmla="*/ f26 f37 1"/>
              <a:gd name="f40" fmla="*/ f39 f30 1"/>
              <a:gd name="f41" fmla="*/ f38 f30 1"/>
            </a:gdLst>
            <a:ahLst/>
            <a:cxnLst>
              <a:cxn ang="3cd4">
                <a:pos x="hc" y="t"/>
              </a:cxn>
              <a:cxn ang="0">
                <a:pos x="r" y="vc"/>
              </a:cxn>
              <a:cxn ang="cd4">
                <a:pos x="hc" y="b"/>
              </a:cxn>
              <a:cxn ang="cd2">
                <a:pos x="l" y="vc"/>
              </a:cxn>
              <a:cxn ang="f29">
                <a:pos x="f32" y="f40"/>
              </a:cxn>
              <a:cxn ang="f29">
                <a:pos x="f33" y="f40"/>
              </a:cxn>
              <a:cxn ang="f29">
                <a:pos x="f32" y="f40"/>
              </a:cxn>
            </a:cxnLst>
            <a:rect l="f32" t="f40" r="f33" b="f41"/>
            <a:pathLst>
              <a:path w="3060700">
                <a:moveTo>
                  <a:pt x="f6" y="f35"/>
                </a:moveTo>
                <a:lnTo>
                  <a:pt x="f7" y="f35"/>
                </a:lnTo>
                <a:lnTo>
                  <a:pt x="f6" y="f35"/>
                </a:lnTo>
                <a:close/>
              </a:path>
            </a:pathLst>
          </a:custGeom>
          <a:solidFill>
            <a:srgbClr val="223A7F"/>
          </a:solid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000000"/>
              </a:solidFill>
              <a:uFillTx/>
              <a:latin typeface="Calibri"/>
            </a:endParaRPr>
          </a:p>
        </p:txBody>
      </p:sp>
      <p:sp>
        <p:nvSpPr>
          <p:cNvPr id="23" name="Line 474">
            <a:extLst>
              <a:ext uri="{FF2B5EF4-FFF2-40B4-BE49-F238E27FC236}">
                <a16:creationId xmlns:a16="http://schemas.microsoft.com/office/drawing/2014/main" id="{78DFB122-8B50-4690-9D50-FCF061501A7B}"/>
              </a:ext>
            </a:extLst>
          </p:cNvPr>
          <p:cNvSpPr/>
          <p:nvPr/>
        </p:nvSpPr>
        <p:spPr>
          <a:xfrm>
            <a:off x="528578" y="10333040"/>
            <a:ext cx="3060697"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000000"/>
              </a:solidFill>
              <a:uFillTx/>
              <a:latin typeface="Calibri"/>
            </a:endParaRPr>
          </a:p>
        </p:txBody>
      </p:sp>
      <p:pic>
        <p:nvPicPr>
          <p:cNvPr id="5" name="Image 4">
            <a:extLst>
              <a:ext uri="{FF2B5EF4-FFF2-40B4-BE49-F238E27FC236}">
                <a16:creationId xmlns:a16="http://schemas.microsoft.com/office/drawing/2014/main" id="{01825625-8C2C-A3BE-9C6D-916F24530AEC}"/>
              </a:ext>
            </a:extLst>
          </p:cNvPr>
          <p:cNvPicPr>
            <a:picLocks noChangeAspect="1"/>
          </p:cNvPicPr>
          <p:nvPr/>
        </p:nvPicPr>
        <p:blipFill>
          <a:blip r:embed="rId3"/>
          <a:stretch>
            <a:fillRect/>
          </a:stretch>
        </p:blipFill>
        <p:spPr>
          <a:xfrm>
            <a:off x="80682" y="1256552"/>
            <a:ext cx="7264325" cy="4991933"/>
          </a:xfrm>
          <a:prstGeom prst="rect">
            <a:avLst/>
          </a:prstGeom>
        </p:spPr>
      </p:pic>
      <p:pic>
        <p:nvPicPr>
          <p:cNvPr id="6" name="Image 5">
            <a:extLst>
              <a:ext uri="{FF2B5EF4-FFF2-40B4-BE49-F238E27FC236}">
                <a16:creationId xmlns:a16="http://schemas.microsoft.com/office/drawing/2014/main" id="{A0822D61-B0FC-7E6E-7794-4038BBCE2B8B}"/>
              </a:ext>
            </a:extLst>
          </p:cNvPr>
          <p:cNvPicPr>
            <a:picLocks noChangeAspect="1"/>
          </p:cNvPicPr>
          <p:nvPr/>
        </p:nvPicPr>
        <p:blipFill>
          <a:blip r:embed="rId4"/>
          <a:stretch>
            <a:fillRect/>
          </a:stretch>
        </p:blipFill>
        <p:spPr>
          <a:xfrm>
            <a:off x="353069" y="6248485"/>
            <a:ext cx="6853535" cy="3996558"/>
          </a:xfrm>
          <a:prstGeom prst="rect">
            <a:avLst/>
          </a:prstGeom>
        </p:spPr>
      </p:pic>
    </p:spTree>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96CA-D4FD-D364-5D7B-9DA79C583620}"/>
            </a:ext>
          </a:extLst>
        </p:cNvPr>
        <p:cNvGrpSpPr/>
        <p:nvPr/>
      </p:nvGrpSpPr>
      <p:grpSpPr>
        <a:xfrm>
          <a:off x="0" y="0"/>
          <a:ext cx="0" cy="0"/>
          <a:chOff x="0" y="0"/>
          <a:chExt cx="0" cy="0"/>
        </a:xfrm>
      </p:grpSpPr>
      <p:sp>
        <p:nvSpPr>
          <p:cNvPr id="10" name="Freeform 785">
            <a:extLst>
              <a:ext uri="{FF2B5EF4-FFF2-40B4-BE49-F238E27FC236}">
                <a16:creationId xmlns:a16="http://schemas.microsoft.com/office/drawing/2014/main" id="{5D9C68E4-563D-BCC9-A9B5-F75941BF5F5E}"/>
              </a:ext>
            </a:extLst>
          </p:cNvPr>
          <p:cNvSpPr/>
          <p:nvPr/>
        </p:nvSpPr>
        <p:spPr>
          <a:xfrm>
            <a:off x="-3110669" y="942975"/>
            <a:ext cx="2568577" cy="0"/>
          </a:xfrm>
          <a:custGeom>
            <a:avLst/>
            <a:gdLst>
              <a:gd name="f0" fmla="val 10800000"/>
              <a:gd name="f1" fmla="val 5400000"/>
              <a:gd name="f2" fmla="val 180"/>
              <a:gd name="f3" fmla="val w"/>
              <a:gd name="f4" fmla="val h"/>
              <a:gd name="f5" fmla="val ss"/>
              <a:gd name="f6" fmla="val 0"/>
              <a:gd name="f7" fmla="val 2568575"/>
              <a:gd name="f8" fmla="+- 0 0 -90"/>
              <a:gd name="f9" fmla="abs f3"/>
              <a:gd name="f10" fmla="abs f4"/>
              <a:gd name="f11" fmla="abs f5"/>
              <a:gd name="f12" fmla="*/ f3 1 2568575"/>
              <a:gd name="f13" fmla="+- f6 0 f6"/>
              <a:gd name="f14" fmla="+- f7 0 f6"/>
              <a:gd name="f15" fmla="*/ f8 f0 1"/>
              <a:gd name="f16" fmla="?: f9 f3 1"/>
              <a:gd name="f17" fmla="?: f10 f4 1"/>
              <a:gd name="f18" fmla="?: f11 f5 1"/>
              <a:gd name="f19" fmla="*/ f14 1 2568575"/>
              <a:gd name="f20" fmla="*/ f13 1 0"/>
              <a:gd name="f21" fmla="*/ f15 1 f2"/>
              <a:gd name="f22" fmla="*/ f16 1 2568575"/>
              <a:gd name="f23" fmla="*/ f17 1 21600"/>
              <a:gd name="f24" fmla="*/ 21600 f17 1"/>
              <a:gd name="f25" fmla="*/ 2568575 1 f19"/>
              <a:gd name="f26" fmla="*/ 0 1 f20"/>
              <a:gd name="f27" fmla="*/ 0 1 f19"/>
              <a:gd name="f28" fmla="*/ 1 1 f20"/>
              <a:gd name="f29" fmla="+- f21 0 f1"/>
              <a:gd name="f30" fmla="min f23 f22"/>
              <a:gd name="f31" fmla="*/ f24 1 f18"/>
              <a:gd name="f32" fmla="*/ f27 f12 1"/>
              <a:gd name="f33" fmla="*/ f25 f12 1"/>
              <a:gd name="f34" fmla="val f31"/>
              <a:gd name="f35" fmla="*/ f6 f30 1"/>
              <a:gd name="f36" fmla="+- f34 0 f6"/>
              <a:gd name="f37" fmla="*/ f36 1 0"/>
              <a:gd name="f38" fmla="*/ f28 f37 1"/>
              <a:gd name="f39" fmla="*/ f26 f37 1"/>
              <a:gd name="f40" fmla="*/ f39 f30 1"/>
              <a:gd name="f41" fmla="*/ f38 f30 1"/>
            </a:gdLst>
            <a:ahLst/>
            <a:cxnLst>
              <a:cxn ang="3cd4">
                <a:pos x="hc" y="t"/>
              </a:cxn>
              <a:cxn ang="0">
                <a:pos x="r" y="vc"/>
              </a:cxn>
              <a:cxn ang="cd4">
                <a:pos x="hc" y="b"/>
              </a:cxn>
              <a:cxn ang="cd2">
                <a:pos x="l" y="vc"/>
              </a:cxn>
              <a:cxn ang="f29">
                <a:pos x="f33" y="f40"/>
              </a:cxn>
              <a:cxn ang="f29">
                <a:pos x="f32" y="f40"/>
              </a:cxn>
              <a:cxn ang="f29">
                <a:pos x="f33" y="f40"/>
              </a:cxn>
            </a:cxnLst>
            <a:rect l="f32" t="f40" r="f33" b="f41"/>
            <a:pathLst>
              <a:path w="2568575">
                <a:moveTo>
                  <a:pt x="f7" y="f35"/>
                </a:moveTo>
                <a:lnTo>
                  <a:pt x="f6" y="f35"/>
                </a:lnTo>
                <a:lnTo>
                  <a:pt x="f7" y="f35"/>
                </a:lnTo>
                <a:close/>
              </a:path>
            </a:pathLst>
          </a:custGeom>
          <a:solidFill>
            <a:srgbClr val="223A7F"/>
          </a:solid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CH" sz="1800" b="0" i="0" u="none" strike="noStrike" kern="1200" cap="none" spc="0" baseline="0">
              <a:solidFill>
                <a:srgbClr val="000000"/>
              </a:solidFill>
              <a:uFillTx/>
              <a:latin typeface="Calibri"/>
            </a:endParaRPr>
          </a:p>
        </p:txBody>
      </p:sp>
      <p:sp>
        <p:nvSpPr>
          <p:cNvPr id="11" name="Rectangle 812">
            <a:extLst>
              <a:ext uri="{FF2B5EF4-FFF2-40B4-BE49-F238E27FC236}">
                <a16:creationId xmlns:a16="http://schemas.microsoft.com/office/drawing/2014/main" id="{138A6779-1782-E7F7-0FA7-74EB9A978AD3}"/>
              </a:ext>
            </a:extLst>
          </p:cNvPr>
          <p:cNvSpPr/>
          <p:nvPr/>
        </p:nvSpPr>
        <p:spPr>
          <a:xfrm>
            <a:off x="-640518" y="741358"/>
            <a:ext cx="0" cy="276221"/>
          </a:xfrm>
          <a:prstGeom prst="rect">
            <a:avLst/>
          </a:prstGeom>
          <a:noFill/>
          <a:ln cap="flat">
            <a:noFill/>
            <a:prstDash val="solid"/>
          </a:ln>
        </p:spPr>
        <p:txBody>
          <a:bodyPr vert="horz" wrap="none" lIns="0" tIns="0" rIns="0" bIns="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Arial" pitchFamily="34"/>
            </a:endParaRPr>
          </a:p>
        </p:txBody>
      </p:sp>
      <p:sp>
        <p:nvSpPr>
          <p:cNvPr id="15" name="ZoneTexte 1036">
            <a:extLst>
              <a:ext uri="{FF2B5EF4-FFF2-40B4-BE49-F238E27FC236}">
                <a16:creationId xmlns:a16="http://schemas.microsoft.com/office/drawing/2014/main" id="{1D746B68-8164-FD62-8C5A-3619EF469645}"/>
              </a:ext>
            </a:extLst>
          </p:cNvPr>
          <p:cNvSpPr txBox="1"/>
          <p:nvPr/>
        </p:nvSpPr>
        <p:spPr>
          <a:xfrm>
            <a:off x="457200" y="6346731"/>
            <a:ext cx="6776533" cy="3108543"/>
          </a:xfrm>
          <a:prstGeom prst="rect">
            <a:avLst/>
          </a:prstGeom>
          <a:noFill/>
          <a:ln cap="flat">
            <a:noFill/>
          </a:ln>
        </p:spPr>
        <p:txBody>
          <a:bodyPr vert="horz" wrap="square" lIns="0" tIns="45720" rIns="0" bIns="45720" anchor="t" anchorCtr="0" compatLnSpc="1">
            <a:spAutoFit/>
          </a:bodyPr>
          <a:lstStyle/>
          <a:p>
            <a:pPr>
              <a:buNone/>
            </a:pPr>
            <a:r>
              <a:rPr lang="fr-FR" sz="1400" dirty="0">
                <a:solidFill>
                  <a:schemeClr val="accent4">
                    <a:lumMod val="75000"/>
                  </a:schemeClr>
                </a:solidFill>
              </a:rPr>
              <a:t>Rez-de-chaussée</a:t>
            </a:r>
          </a:p>
          <a:p>
            <a:pPr marL="285750" indent="-285750">
              <a:buFont typeface="Arial" panose="020B0604020202020204" pitchFamily="34" charset="0"/>
              <a:buChar char="•"/>
            </a:pPr>
            <a:r>
              <a:rPr lang="fr-FR" sz="1400" dirty="0"/>
              <a:t>3.5 pcs de 78 m</a:t>
            </a:r>
            <a:r>
              <a:rPr lang="fr-FR" sz="1400" baseline="30000" dirty="0"/>
              <a:t>2</a:t>
            </a:r>
            <a:r>
              <a:rPr lang="fr-FR" sz="1400" dirty="0"/>
              <a:t>, jardin de 100 m</a:t>
            </a:r>
            <a:r>
              <a:rPr lang="fr-FR" sz="1400" baseline="30000" dirty="0"/>
              <a:t>2</a:t>
            </a:r>
            <a:r>
              <a:rPr lang="fr-FR" sz="1400" dirty="0"/>
              <a:t> et cave de 6 m</a:t>
            </a:r>
            <a:r>
              <a:rPr lang="fr-FR" sz="1400" baseline="30000" dirty="0"/>
              <a:t>2</a:t>
            </a:r>
          </a:p>
          <a:p>
            <a:pPr marL="285750" indent="-285750">
              <a:buFont typeface="Arial" panose="020B0604020202020204" pitchFamily="34" charset="0"/>
              <a:buChar char="•"/>
            </a:pPr>
            <a:r>
              <a:rPr lang="fr-FR" sz="1400" dirty="0"/>
              <a:t>2.5 pcs de 72 m</a:t>
            </a:r>
            <a:r>
              <a:rPr lang="fr-FR" sz="1400" baseline="30000" dirty="0"/>
              <a:t>2</a:t>
            </a:r>
            <a:r>
              <a:rPr lang="fr-FR" sz="1400" dirty="0"/>
              <a:t>, jardin de 100 m</a:t>
            </a:r>
            <a:r>
              <a:rPr lang="fr-FR" sz="1400" baseline="30000" dirty="0"/>
              <a:t>2</a:t>
            </a:r>
            <a:r>
              <a:rPr lang="fr-FR" sz="1400" dirty="0"/>
              <a:t> et cave de 6 m</a:t>
            </a:r>
            <a:r>
              <a:rPr lang="fr-FR" sz="1400" baseline="30000" dirty="0"/>
              <a:t>2</a:t>
            </a:r>
            <a:endParaRPr lang="fr-FR" sz="1400" dirty="0"/>
          </a:p>
          <a:p>
            <a:pPr marL="285750" indent="-285750">
              <a:buFont typeface="Arial" panose="020B0604020202020204" pitchFamily="34" charset="0"/>
              <a:buChar char="•"/>
            </a:pPr>
            <a:r>
              <a:rPr lang="fr-FR" sz="1400" dirty="0"/>
              <a:t>2.5 pcs de 55 m</a:t>
            </a:r>
            <a:r>
              <a:rPr lang="fr-FR" sz="1400" baseline="30000" dirty="0"/>
              <a:t>2</a:t>
            </a:r>
            <a:r>
              <a:rPr lang="fr-FR" sz="1400" dirty="0"/>
              <a:t>, jardin de 87 m</a:t>
            </a:r>
            <a:r>
              <a:rPr lang="fr-FR" sz="1400" baseline="30000" dirty="0"/>
              <a:t>2</a:t>
            </a:r>
            <a:r>
              <a:rPr lang="fr-FR" sz="1400" dirty="0"/>
              <a:t> et cave de 6 m</a:t>
            </a:r>
            <a:r>
              <a:rPr lang="fr-FR" sz="1400" baseline="30000" dirty="0"/>
              <a:t>2</a:t>
            </a:r>
            <a:endParaRPr lang="fr-FR" sz="1400" dirty="0"/>
          </a:p>
          <a:p>
            <a:pPr marL="285750" indent="-285750">
              <a:buFont typeface="Arial" panose="020B0604020202020204" pitchFamily="34" charset="0"/>
              <a:buChar char="•"/>
            </a:pPr>
            <a:r>
              <a:rPr lang="fr-FR" sz="1400" dirty="0"/>
              <a:t>4.5 pcs de 104 m</a:t>
            </a:r>
            <a:r>
              <a:rPr lang="fr-FR" sz="1400" baseline="30000" dirty="0"/>
              <a:t>2</a:t>
            </a:r>
            <a:r>
              <a:rPr lang="fr-FR" sz="1400" dirty="0"/>
              <a:t>, jardin de 100 m</a:t>
            </a:r>
            <a:r>
              <a:rPr lang="fr-FR" sz="1400" baseline="30000" dirty="0"/>
              <a:t>2</a:t>
            </a:r>
            <a:r>
              <a:rPr lang="fr-FR" sz="1400" dirty="0"/>
              <a:t> et grenier de 33 m</a:t>
            </a:r>
            <a:r>
              <a:rPr lang="fr-FR" sz="1400" baseline="30000" dirty="0"/>
              <a:t>2</a:t>
            </a:r>
            <a:endParaRPr lang="fr-FR" sz="1400" dirty="0"/>
          </a:p>
          <a:p>
            <a:pPr>
              <a:buNone/>
            </a:pPr>
            <a:endParaRPr lang="fr-FR" sz="1400" b="1" u="sng" dirty="0"/>
          </a:p>
          <a:p>
            <a:pPr>
              <a:buNone/>
            </a:pPr>
            <a:r>
              <a:rPr lang="fr-FR" sz="1400" dirty="0">
                <a:solidFill>
                  <a:schemeClr val="accent4">
                    <a:lumMod val="75000"/>
                  </a:schemeClr>
                </a:solidFill>
              </a:rPr>
              <a:t>1</a:t>
            </a:r>
            <a:r>
              <a:rPr lang="fr-FR" sz="1400" baseline="30000" dirty="0">
                <a:solidFill>
                  <a:schemeClr val="accent4">
                    <a:lumMod val="75000"/>
                  </a:schemeClr>
                </a:solidFill>
              </a:rPr>
              <a:t>er</a:t>
            </a:r>
            <a:r>
              <a:rPr lang="fr-FR" sz="1400" dirty="0">
                <a:solidFill>
                  <a:schemeClr val="accent4">
                    <a:lumMod val="75000"/>
                  </a:schemeClr>
                </a:solidFill>
              </a:rPr>
              <a:t> étage</a:t>
            </a:r>
          </a:p>
          <a:p>
            <a:pPr marL="285750" indent="-285750">
              <a:buFont typeface="Arial" panose="020B0604020202020204" pitchFamily="34" charset="0"/>
              <a:buChar char="•"/>
            </a:pPr>
            <a:r>
              <a:rPr lang="fr-FR" sz="1400" dirty="0"/>
              <a:t>3.5 pcs de 102 m</a:t>
            </a:r>
            <a:r>
              <a:rPr lang="fr-FR" sz="1400" baseline="30000" dirty="0"/>
              <a:t>2</a:t>
            </a:r>
            <a:r>
              <a:rPr lang="fr-FR" sz="1400" dirty="0"/>
              <a:t>, jardin de 150 m</a:t>
            </a:r>
            <a:r>
              <a:rPr lang="fr-FR" sz="1400" baseline="30000" dirty="0"/>
              <a:t>2</a:t>
            </a:r>
            <a:r>
              <a:rPr lang="fr-FR" sz="1400" dirty="0"/>
              <a:t> et cave de 9 m</a:t>
            </a:r>
            <a:r>
              <a:rPr lang="fr-FR" sz="1400" baseline="30000" dirty="0"/>
              <a:t>2</a:t>
            </a:r>
            <a:endParaRPr lang="fr-FR" sz="1400" dirty="0"/>
          </a:p>
          <a:p>
            <a:pPr marL="285750" indent="-285750">
              <a:buFont typeface="Arial" panose="020B0604020202020204" pitchFamily="34" charset="0"/>
              <a:buChar char="•"/>
            </a:pPr>
            <a:r>
              <a:rPr lang="fr-FR" sz="1400" dirty="0"/>
              <a:t>2.5 pcs de 64 m</a:t>
            </a:r>
            <a:r>
              <a:rPr lang="fr-FR" sz="1400" baseline="30000" dirty="0"/>
              <a:t>2</a:t>
            </a:r>
            <a:r>
              <a:rPr lang="fr-FR" sz="1400" dirty="0"/>
              <a:t>, jardin de 100 m</a:t>
            </a:r>
            <a:r>
              <a:rPr lang="fr-FR" sz="1400" baseline="30000" dirty="0"/>
              <a:t>2</a:t>
            </a:r>
            <a:r>
              <a:rPr lang="fr-FR" sz="1400" dirty="0"/>
              <a:t> et cave de 6 m</a:t>
            </a:r>
            <a:r>
              <a:rPr lang="fr-FR" sz="1400" baseline="30000" dirty="0"/>
              <a:t>2</a:t>
            </a:r>
            <a:endParaRPr lang="fr-FR" sz="1400" dirty="0"/>
          </a:p>
          <a:p>
            <a:pPr marL="285750" indent="-285750">
              <a:buFont typeface="Arial" panose="020B0604020202020204" pitchFamily="34" charset="0"/>
              <a:buChar char="•"/>
            </a:pPr>
            <a:r>
              <a:rPr lang="fr-FR" sz="1400" dirty="0"/>
              <a:t>4.5 pcs de 97 m</a:t>
            </a:r>
            <a:r>
              <a:rPr lang="fr-FR" sz="1400" baseline="30000" dirty="0"/>
              <a:t>2</a:t>
            </a:r>
            <a:r>
              <a:rPr lang="fr-FR" sz="1400" dirty="0"/>
              <a:t>, jardin de 150 m</a:t>
            </a:r>
            <a:r>
              <a:rPr lang="fr-FR" sz="1400" baseline="30000" dirty="0"/>
              <a:t>2</a:t>
            </a:r>
            <a:r>
              <a:rPr lang="fr-FR" sz="1400" dirty="0"/>
              <a:t> et grenier de 78 m</a:t>
            </a:r>
            <a:r>
              <a:rPr lang="fr-FR" sz="1400" baseline="30000" dirty="0"/>
              <a:t>2</a:t>
            </a:r>
            <a:endParaRPr lang="fr-FR" sz="1400" dirty="0"/>
          </a:p>
          <a:p>
            <a:pPr>
              <a:buNone/>
            </a:pPr>
            <a:endParaRPr lang="fr-FR" sz="1400" dirty="0"/>
          </a:p>
          <a:p>
            <a:pPr>
              <a:buNone/>
            </a:pPr>
            <a:r>
              <a:rPr lang="fr-FR" sz="1400" dirty="0">
                <a:solidFill>
                  <a:schemeClr val="accent4">
                    <a:lumMod val="75000"/>
                  </a:schemeClr>
                </a:solidFill>
              </a:rPr>
              <a:t>2</a:t>
            </a:r>
            <a:r>
              <a:rPr lang="fr-FR" sz="1400" baseline="30000" dirty="0">
                <a:solidFill>
                  <a:schemeClr val="accent4">
                    <a:lumMod val="75000"/>
                  </a:schemeClr>
                </a:solidFill>
              </a:rPr>
              <a:t>ème</a:t>
            </a:r>
            <a:r>
              <a:rPr lang="fr-FR" sz="1400" dirty="0">
                <a:solidFill>
                  <a:schemeClr val="accent4">
                    <a:lumMod val="75000"/>
                  </a:schemeClr>
                </a:solidFill>
              </a:rPr>
              <a:t> étage</a:t>
            </a:r>
          </a:p>
          <a:p>
            <a:pPr marL="285750" indent="-285750">
              <a:buFont typeface="Arial" panose="020B0604020202020204" pitchFamily="34" charset="0"/>
              <a:buChar char="•"/>
            </a:pPr>
            <a:r>
              <a:rPr lang="fr-FR" sz="1400" dirty="0"/>
              <a:t>3.5 pcs de 82 m</a:t>
            </a:r>
            <a:r>
              <a:rPr lang="fr-FR" sz="1400" baseline="30000" dirty="0"/>
              <a:t>2</a:t>
            </a:r>
            <a:r>
              <a:rPr lang="fr-FR" sz="1400" dirty="0"/>
              <a:t>, jardin de 150 m2 et cave de 9 m</a:t>
            </a:r>
            <a:r>
              <a:rPr lang="fr-FR" sz="1400" baseline="30000" dirty="0"/>
              <a:t>2</a:t>
            </a:r>
            <a:endParaRPr lang="fr-FR" sz="1400" dirty="0"/>
          </a:p>
          <a:p>
            <a:pPr marL="285750" indent="-285750">
              <a:buFont typeface="Arial" panose="020B0604020202020204" pitchFamily="34" charset="0"/>
              <a:buChar char="•"/>
            </a:pPr>
            <a:r>
              <a:rPr lang="fr-FR" sz="1400" dirty="0"/>
              <a:t>4.5 pcs de 102 m</a:t>
            </a:r>
            <a:r>
              <a:rPr lang="fr-FR" sz="1400" baseline="30000" dirty="0"/>
              <a:t>2</a:t>
            </a:r>
            <a:r>
              <a:rPr lang="fr-FR" sz="1400" dirty="0"/>
              <a:t>, jardin de 150 m2 et grenier de 6 m</a:t>
            </a:r>
            <a:r>
              <a:rPr lang="fr-FR" sz="1400" baseline="30000" dirty="0"/>
              <a:t>2</a:t>
            </a:r>
            <a:endParaRPr lang="fr-FR" sz="1400" b="1" u="sng" dirty="0"/>
          </a:p>
        </p:txBody>
      </p:sp>
      <p:sp>
        <p:nvSpPr>
          <p:cNvPr id="56" name="Rectangle 523">
            <a:extLst>
              <a:ext uri="{FF2B5EF4-FFF2-40B4-BE49-F238E27FC236}">
                <a16:creationId xmlns:a16="http://schemas.microsoft.com/office/drawing/2014/main" id="{5BD96DBC-EDB4-464A-875C-0CDD743C5E26}"/>
              </a:ext>
            </a:extLst>
          </p:cNvPr>
          <p:cNvSpPr/>
          <p:nvPr/>
        </p:nvSpPr>
        <p:spPr>
          <a:xfrm>
            <a:off x="457200" y="5740214"/>
            <a:ext cx="1505221" cy="338556"/>
          </a:xfrm>
          <a:prstGeom prst="rect">
            <a:avLst/>
          </a:prstGeom>
          <a:noFill/>
          <a:ln cap="flat">
            <a:noFill/>
            <a:prstDash val="solid"/>
          </a:ln>
        </p:spPr>
        <p:txBody>
          <a:bodyPr vert="horz" wrap="none" lIns="0" tIns="0" rIns="0" bIns="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2200" i="0" u="none" strike="noStrike" kern="1200" cap="none" spc="0" baseline="0" dirty="0">
                <a:solidFill>
                  <a:schemeClr val="accent4">
                    <a:lumMod val="75000"/>
                  </a:schemeClr>
                </a:solidFill>
                <a:uFillTx/>
                <a:latin typeface="Arial" pitchFamily="34"/>
              </a:rPr>
              <a:t>IMMEUBLE</a:t>
            </a:r>
            <a:endParaRPr lang="fr-FR" sz="1800" i="0" u="none" strike="noStrike" kern="1200" cap="none" spc="0" baseline="0" dirty="0">
              <a:solidFill>
                <a:schemeClr val="accent4">
                  <a:lumMod val="75000"/>
                </a:schemeClr>
              </a:solidFill>
              <a:uFillTx/>
              <a:latin typeface="Arial" pitchFamily="34"/>
            </a:endParaRPr>
          </a:p>
        </p:txBody>
      </p:sp>
      <p:pic>
        <p:nvPicPr>
          <p:cNvPr id="14" name="Image 13" descr="Une image contenant plein air, bâtiment, fenêtre, ciel&#10;&#10;Le contenu généré par l’IA peut être incorrect.">
            <a:extLst>
              <a:ext uri="{FF2B5EF4-FFF2-40B4-BE49-F238E27FC236}">
                <a16:creationId xmlns:a16="http://schemas.microsoft.com/office/drawing/2014/main" id="{0166EAA6-DA67-DAF5-DB01-2E3B84ABDE2D}"/>
              </a:ext>
            </a:extLst>
          </p:cNvPr>
          <p:cNvPicPr>
            <a:picLocks noChangeAspect="1"/>
          </p:cNvPicPr>
          <p:nvPr/>
        </p:nvPicPr>
        <p:blipFill>
          <a:blip r:embed="rId2">
            <a:extLst>
              <a:ext uri="{28A0092B-C50C-407E-A947-70E740481C1C}">
                <a14:useLocalDpi xmlns:a14="http://schemas.microsoft.com/office/drawing/2010/main" val="0"/>
              </a:ext>
            </a:extLst>
          </a:blip>
          <a:srcRect t="13653" b="10306"/>
          <a:stretch>
            <a:fillRect/>
          </a:stretch>
        </p:blipFill>
        <p:spPr>
          <a:xfrm>
            <a:off x="457200" y="1383390"/>
            <a:ext cx="6796408" cy="3876041"/>
          </a:xfrm>
          <a:prstGeom prst="rect">
            <a:avLst/>
          </a:prstGeom>
        </p:spPr>
      </p:pic>
      <p:cxnSp>
        <p:nvCxnSpPr>
          <p:cNvPr id="2" name="Connecteur droit 1">
            <a:extLst>
              <a:ext uri="{FF2B5EF4-FFF2-40B4-BE49-F238E27FC236}">
                <a16:creationId xmlns:a16="http://schemas.microsoft.com/office/drawing/2014/main" id="{B8848DD8-DF2B-ADDF-355A-5CA08F6A860F}"/>
              </a:ext>
            </a:extLst>
          </p:cNvPr>
          <p:cNvCxnSpPr>
            <a:cxnSpLocks/>
          </p:cNvCxnSpPr>
          <p:nvPr/>
        </p:nvCxnSpPr>
        <p:spPr>
          <a:xfrm>
            <a:off x="457200" y="6261933"/>
            <a:ext cx="6368190" cy="0"/>
          </a:xfrm>
          <a:prstGeom prst="line">
            <a:avLst/>
          </a:prstGeom>
          <a:ln w="19050">
            <a:solidFill>
              <a:schemeClr val="accent4">
                <a:lumMod val="7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997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9EDA7-F016-64DE-7E79-722FFB7FCA8A}"/>
            </a:ext>
          </a:extLst>
        </p:cNvPr>
        <p:cNvGrpSpPr/>
        <p:nvPr/>
      </p:nvGrpSpPr>
      <p:grpSpPr>
        <a:xfrm>
          <a:off x="0" y="0"/>
          <a:ext cx="0" cy="0"/>
          <a:chOff x="0" y="0"/>
          <a:chExt cx="0" cy="0"/>
        </a:xfrm>
      </p:grpSpPr>
      <p:sp>
        <p:nvSpPr>
          <p:cNvPr id="12" name="Rectangle 481">
            <a:extLst>
              <a:ext uri="{FF2B5EF4-FFF2-40B4-BE49-F238E27FC236}">
                <a16:creationId xmlns:a16="http://schemas.microsoft.com/office/drawing/2014/main" id="{F29521F6-1199-8DD3-C3DA-A591456A4C95}"/>
              </a:ext>
            </a:extLst>
          </p:cNvPr>
          <p:cNvSpPr/>
          <p:nvPr/>
        </p:nvSpPr>
        <p:spPr>
          <a:xfrm>
            <a:off x="467304" y="4827285"/>
            <a:ext cx="6589013" cy="784830"/>
          </a:xfrm>
          <a:prstGeom prst="rect">
            <a:avLst/>
          </a:prstGeom>
          <a:noFill/>
          <a:ln cap="flat">
            <a:noFill/>
            <a:prstDash val="solid"/>
          </a:ln>
        </p:spPr>
        <p:txBody>
          <a:bodyPr vert="horz" wrap="square" lIns="0" tIns="0" rIns="0" bIns="0" anchor="t" anchorCtr="0" compatLnSpc="1">
            <a:spAutoFit/>
          </a:bodyPr>
          <a:lstStyle/>
          <a:p>
            <a:pPr marL="0" marR="0" lvl="0" indent="0" algn="l" defTabSz="901700" rtl="0" fontAlgn="auto" hangingPunct="0">
              <a:lnSpc>
                <a:spcPct val="100000"/>
              </a:lnSpc>
              <a:spcBef>
                <a:spcPts val="0"/>
              </a:spcBef>
              <a:spcAft>
                <a:spcPts val="600"/>
              </a:spcAft>
              <a:buNone/>
              <a:tabLst>
                <a:tab pos="450850" algn="l"/>
              </a:tabLst>
              <a:defRPr sz="1800" b="0" i="0" u="none" strike="noStrike" kern="0" cap="none" spc="0" baseline="0">
                <a:solidFill>
                  <a:srgbClr val="000000"/>
                </a:solidFill>
                <a:uFillTx/>
              </a:defRPr>
            </a:pPr>
            <a:r>
              <a:rPr lang="fr-FR" sz="1300" b="1" i="0" u="none" strike="noStrike" kern="1200" cap="none" spc="0" baseline="0" dirty="0">
                <a:solidFill>
                  <a:srgbClr val="000000"/>
                </a:solidFill>
                <a:uFillTx/>
                <a:latin typeface="Arial" pitchFamily="34"/>
              </a:rPr>
              <a:t> 	FLORENT				JORGE</a:t>
            </a:r>
          </a:p>
          <a:p>
            <a:pPr marL="0" marR="0" lvl="0" indent="0" algn="l" defTabSz="914400" rtl="0" fontAlgn="auto" hangingPunct="0">
              <a:lnSpc>
                <a:spcPct val="100000"/>
              </a:lnSpc>
              <a:spcBef>
                <a:spcPts val="0"/>
              </a:spcBef>
              <a:spcAft>
                <a:spcPts val="600"/>
              </a:spcAft>
              <a:buNone/>
              <a:tabLst>
                <a:tab pos="450850" algn="l"/>
              </a:tabLst>
              <a:defRPr sz="1800" b="0" i="0" u="none" strike="noStrike" kern="0" cap="none" spc="0" baseline="0">
                <a:solidFill>
                  <a:srgbClr val="000000"/>
                </a:solidFill>
                <a:uFillTx/>
              </a:defRPr>
            </a:pPr>
            <a:r>
              <a:rPr lang="fr-FR" sz="1400" i="0" u="none" strike="noStrike" kern="1200" cap="none" spc="0" baseline="0" dirty="0">
                <a:solidFill>
                  <a:srgbClr val="000000"/>
                </a:solidFill>
                <a:uFillTx/>
                <a:latin typeface="Arial" pitchFamily="34"/>
              </a:rPr>
              <a:t> 	</a:t>
            </a:r>
            <a:r>
              <a:rPr lang="fr-FR" sz="1400" i="0" u="none" strike="noStrike" kern="1200" cap="none" spc="0" baseline="0" dirty="0">
                <a:solidFill>
                  <a:srgbClr val="000000"/>
                </a:solidFill>
                <a:uFillTx/>
              </a:rPr>
              <a:t>+41 79 251 72 92				+41 78 616 64 56</a:t>
            </a:r>
          </a:p>
          <a:p>
            <a:pPr marL="0" marR="0" lvl="0" indent="0" algn="l" defTabSz="914400" rtl="0" fontAlgn="auto" hangingPunct="0">
              <a:lnSpc>
                <a:spcPct val="100000"/>
              </a:lnSpc>
              <a:spcBef>
                <a:spcPts val="0"/>
              </a:spcBef>
              <a:spcAft>
                <a:spcPts val="600"/>
              </a:spcAft>
              <a:buNone/>
              <a:tabLst>
                <a:tab pos="450850" algn="l"/>
              </a:tabLst>
              <a:defRPr sz="1800" b="0" i="0" u="none" strike="noStrike" kern="0" cap="none" spc="0" baseline="0">
                <a:solidFill>
                  <a:srgbClr val="000000"/>
                </a:solidFill>
                <a:uFillTx/>
              </a:defRPr>
            </a:pPr>
            <a:r>
              <a:rPr lang="fr-FR" sz="1400" dirty="0">
                <a:solidFill>
                  <a:srgbClr val="000000"/>
                </a:solidFill>
              </a:rPr>
              <a:t>	</a:t>
            </a:r>
            <a:r>
              <a:rPr lang="fr-FR" sz="1400" i="0" u="none" strike="noStrike" kern="1200" cap="none" spc="0" baseline="0" dirty="0">
                <a:solidFill>
                  <a:srgbClr val="000000"/>
                </a:solidFill>
                <a:uFillTx/>
              </a:rPr>
              <a:t>info@linkhome.ch				</a:t>
            </a:r>
            <a:r>
              <a:rPr lang="fr-FR" sz="1400" i="0" u="none" strike="noStrike" kern="1200" cap="none" spc="0" baseline="0" dirty="0" err="1">
                <a:solidFill>
                  <a:srgbClr val="000000"/>
                </a:solidFill>
                <a:uFillTx/>
              </a:rPr>
              <a:t>info@linkhome.ch</a:t>
            </a:r>
            <a:r>
              <a:rPr lang="fr-FR" sz="1400" i="0" u="none" strike="noStrike" kern="1200" cap="none" spc="0" baseline="0" dirty="0">
                <a:solidFill>
                  <a:srgbClr val="000000"/>
                </a:solidFill>
                <a:uFillTx/>
              </a:rPr>
              <a:t> </a:t>
            </a:r>
          </a:p>
        </p:txBody>
      </p:sp>
      <p:sp>
        <p:nvSpPr>
          <p:cNvPr id="13" name="Rectangle 482">
            <a:extLst>
              <a:ext uri="{FF2B5EF4-FFF2-40B4-BE49-F238E27FC236}">
                <a16:creationId xmlns:a16="http://schemas.microsoft.com/office/drawing/2014/main" id="{A3AACD83-76C4-7FA4-560C-A8216C4C4A2F}"/>
              </a:ext>
            </a:extLst>
          </p:cNvPr>
          <p:cNvSpPr/>
          <p:nvPr/>
        </p:nvSpPr>
        <p:spPr>
          <a:xfrm>
            <a:off x="467304" y="4253257"/>
            <a:ext cx="3123034" cy="338554"/>
          </a:xfrm>
          <a:prstGeom prst="rect">
            <a:avLst/>
          </a:prstGeom>
          <a:noFill/>
          <a:ln cap="flat">
            <a:noFill/>
            <a:prstDash val="solid"/>
          </a:ln>
        </p:spPr>
        <p:txBody>
          <a:bodyPr vert="horz" wrap="none" lIns="0" tIns="0" rIns="0" bIns="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2200" i="0" u="none" strike="noStrike" kern="1200" cap="none" spc="0" baseline="0" dirty="0">
                <a:solidFill>
                  <a:schemeClr val="accent4">
                    <a:lumMod val="75000"/>
                  </a:schemeClr>
                </a:solidFill>
                <a:uFillTx/>
              </a:rPr>
              <a:t>INFORMATIONS ET VISITES</a:t>
            </a:r>
            <a:endParaRPr lang="fr-FR" sz="1800" i="0" u="none" strike="noStrike" kern="1200" cap="none" spc="0" baseline="0" dirty="0">
              <a:solidFill>
                <a:schemeClr val="accent4">
                  <a:lumMod val="75000"/>
                </a:schemeClr>
              </a:solidFill>
              <a:uFillTx/>
            </a:endParaRPr>
          </a:p>
        </p:txBody>
      </p:sp>
      <p:sp>
        <p:nvSpPr>
          <p:cNvPr id="14" name="Rectangle 483">
            <a:extLst>
              <a:ext uri="{FF2B5EF4-FFF2-40B4-BE49-F238E27FC236}">
                <a16:creationId xmlns:a16="http://schemas.microsoft.com/office/drawing/2014/main" id="{E335AA2A-FDF8-BB6A-74C7-3CE291C11BD6}"/>
              </a:ext>
            </a:extLst>
          </p:cNvPr>
          <p:cNvSpPr/>
          <p:nvPr/>
        </p:nvSpPr>
        <p:spPr>
          <a:xfrm>
            <a:off x="467304" y="1352648"/>
            <a:ext cx="2700355" cy="338554"/>
          </a:xfrm>
          <a:prstGeom prst="rect">
            <a:avLst/>
          </a:prstGeom>
          <a:noFill/>
          <a:ln cap="flat">
            <a:noFill/>
            <a:prstDash val="solid"/>
          </a:ln>
        </p:spPr>
        <p:txBody>
          <a:bodyPr vert="horz" wrap="none" lIns="0" tIns="0" rIns="0" bIns="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r-FR" sz="2200" i="0" u="none" strike="noStrike" kern="1200" cap="none" spc="0" baseline="0" dirty="0">
                <a:solidFill>
                  <a:schemeClr val="accent4">
                    <a:lumMod val="75000"/>
                  </a:schemeClr>
                </a:solidFill>
                <a:uFillTx/>
              </a:rPr>
              <a:t>DONNÉES FINANCIÈRES</a:t>
            </a:r>
            <a:endParaRPr lang="fr-FR" sz="1800" i="0" u="none" strike="noStrike" kern="1200" cap="none" spc="0" baseline="0" dirty="0">
              <a:solidFill>
                <a:schemeClr val="accent4">
                  <a:lumMod val="75000"/>
                </a:schemeClr>
              </a:solidFill>
              <a:uFillTx/>
            </a:endParaRPr>
          </a:p>
        </p:txBody>
      </p:sp>
      <p:sp>
        <p:nvSpPr>
          <p:cNvPr id="15" name="Rectangle 567">
            <a:extLst>
              <a:ext uri="{FF2B5EF4-FFF2-40B4-BE49-F238E27FC236}">
                <a16:creationId xmlns:a16="http://schemas.microsoft.com/office/drawing/2014/main" id="{DB0C29FD-1D21-646B-D6ED-8F0EFA9A0BC4}"/>
              </a:ext>
            </a:extLst>
          </p:cNvPr>
          <p:cNvSpPr/>
          <p:nvPr/>
        </p:nvSpPr>
        <p:spPr>
          <a:xfrm>
            <a:off x="467304" y="1913004"/>
            <a:ext cx="6309771" cy="1969706"/>
          </a:xfrm>
          <a:prstGeom prst="rect">
            <a:avLst/>
          </a:prstGeom>
          <a:noFill/>
          <a:ln cap="flat">
            <a:noFill/>
            <a:prstDash val="solid"/>
          </a:ln>
        </p:spPr>
        <p:txBody>
          <a:bodyPr vert="horz" wrap="square" lIns="0" tIns="0" rIns="0" bIns="0" anchor="t" anchorCtr="0" compatLnSpc="1">
            <a:spAutoFit/>
          </a:bodyPr>
          <a:lstStyle/>
          <a:p>
            <a:pPr hangingPunct="0">
              <a:lnSpc>
                <a:spcPct val="150000"/>
              </a:lnSpc>
              <a:spcAft>
                <a:spcPts val="130"/>
              </a:spcAft>
              <a:defRPr sz="1800" b="0" i="0" u="none" strike="noStrike" kern="0" cap="none" spc="0" baseline="0">
                <a:solidFill>
                  <a:srgbClr val="000000"/>
                </a:solidFill>
                <a:uFillTx/>
              </a:defRPr>
            </a:pPr>
            <a:r>
              <a:rPr lang="fr-FR" sz="1400" b="0" i="0" u="none" strike="noStrike" kern="1200" cap="none" spc="0" baseline="0" dirty="0">
                <a:solidFill>
                  <a:srgbClr val="000000"/>
                </a:solidFill>
                <a:uFillTx/>
              </a:rPr>
              <a:t>Prix au m²					CHF	.-</a:t>
            </a:r>
          </a:p>
          <a:p>
            <a:pPr hangingPunct="0">
              <a:lnSpc>
                <a:spcPct val="150000"/>
              </a:lnSpc>
              <a:spcAft>
                <a:spcPts val="130"/>
              </a:spcAft>
              <a:defRPr sz="1800" b="0" i="0" u="none" strike="noStrike" kern="0" cap="none" spc="0" baseline="0">
                <a:solidFill>
                  <a:srgbClr val="000000"/>
                </a:solidFill>
                <a:uFillTx/>
              </a:defRPr>
            </a:pPr>
            <a:r>
              <a:rPr lang="fr-FR" sz="1400" dirty="0"/>
              <a:t>Prix de vente de l’objet principal			 CHF 895’000.-</a:t>
            </a:r>
          </a:p>
          <a:p>
            <a:pPr hangingPunct="0">
              <a:lnSpc>
                <a:spcPct val="150000"/>
              </a:lnSpc>
              <a:spcAft>
                <a:spcPts val="130"/>
              </a:spcAft>
              <a:defRPr sz="1800" b="0" i="0" u="none" strike="noStrike" kern="0" cap="none" spc="0" baseline="0">
                <a:solidFill>
                  <a:srgbClr val="000000"/>
                </a:solidFill>
                <a:uFillTx/>
              </a:defRPr>
            </a:pPr>
            <a:r>
              <a:rPr lang="fr-FR" sz="1400" dirty="0"/>
              <a:t> </a:t>
            </a:r>
          </a:p>
          <a:p>
            <a:pPr hangingPunct="0">
              <a:lnSpc>
                <a:spcPct val="150000"/>
              </a:lnSpc>
              <a:spcAft>
                <a:spcPts val="130"/>
              </a:spcAft>
              <a:defRPr sz="1800" b="0" i="0" u="none" strike="noStrike" kern="0" cap="none" spc="0" baseline="0">
                <a:solidFill>
                  <a:srgbClr val="000000"/>
                </a:solidFill>
                <a:uFillTx/>
              </a:defRPr>
            </a:pPr>
            <a:r>
              <a:rPr lang="fr-FR" sz="1400" dirty="0"/>
              <a:t>Taux d’imposition communal			75%</a:t>
            </a:r>
          </a:p>
          <a:p>
            <a:pPr hangingPunct="0">
              <a:lnSpc>
                <a:spcPct val="150000"/>
              </a:lnSpc>
              <a:spcAft>
                <a:spcPts val="130"/>
              </a:spcAft>
              <a:defRPr sz="1800" b="0" i="0" u="none" strike="noStrike" kern="0" cap="none" spc="0" baseline="0">
                <a:solidFill>
                  <a:srgbClr val="000000"/>
                </a:solidFill>
                <a:uFillTx/>
              </a:defRPr>
            </a:pPr>
            <a:r>
              <a:rPr lang="fr-FR" sz="1400" b="0" i="0" u="none" strike="noStrike" kern="1200" cap="none" spc="0" baseline="0" dirty="0">
                <a:uFillTx/>
              </a:rPr>
              <a:t>Disponibilité					À </a:t>
            </a:r>
            <a:r>
              <a:rPr lang="fr-FR" sz="1400" dirty="0"/>
              <a:t>convenir</a:t>
            </a:r>
          </a:p>
          <a:p>
            <a:pPr hangingPunct="0">
              <a:lnSpc>
                <a:spcPct val="150000"/>
              </a:lnSpc>
              <a:spcAft>
                <a:spcPts val="130"/>
              </a:spcAft>
              <a:defRPr sz="1800" b="0" i="0" u="none" strike="noStrike" kern="0" cap="none" spc="0" baseline="0">
                <a:solidFill>
                  <a:srgbClr val="000000"/>
                </a:solidFill>
                <a:uFillTx/>
              </a:defRPr>
            </a:pPr>
            <a:r>
              <a:rPr lang="fr-FR" sz="1400" b="0" i="0" u="none" strike="noStrike" kern="1200" cap="none" spc="0" baseline="0" dirty="0">
                <a:uFillTx/>
              </a:rPr>
              <a:t>Forme juridique</a:t>
            </a:r>
            <a:r>
              <a:rPr lang="fr-FR" sz="1400" dirty="0"/>
              <a:t>				PPE</a:t>
            </a:r>
            <a:endParaRPr lang="fr-FR" sz="1400" b="0" i="0" u="none" strike="noStrike" kern="1200" cap="none" spc="0" baseline="0" dirty="0">
              <a:uFillTx/>
            </a:endParaRPr>
          </a:p>
        </p:txBody>
      </p:sp>
      <p:pic>
        <p:nvPicPr>
          <p:cNvPr id="21" name="Image 20">
            <a:extLst>
              <a:ext uri="{FF2B5EF4-FFF2-40B4-BE49-F238E27FC236}">
                <a16:creationId xmlns:a16="http://schemas.microsoft.com/office/drawing/2014/main" id="{D95A5A9D-D2C9-0340-F747-B8C136D50387}"/>
              </a:ext>
            </a:extLst>
          </p:cNvPr>
          <p:cNvPicPr>
            <a:picLocks noChangeAspect="1"/>
          </p:cNvPicPr>
          <p:nvPr/>
        </p:nvPicPr>
        <p:blipFill>
          <a:blip r:embed="rId2"/>
          <a:stretch>
            <a:fillRect/>
          </a:stretch>
        </p:blipFill>
        <p:spPr>
          <a:xfrm>
            <a:off x="4723095" y="5067490"/>
            <a:ext cx="195089" cy="195089"/>
          </a:xfrm>
          <a:prstGeom prst="rect">
            <a:avLst/>
          </a:prstGeom>
        </p:spPr>
      </p:pic>
      <p:pic>
        <p:nvPicPr>
          <p:cNvPr id="22" name="Image 21">
            <a:extLst>
              <a:ext uri="{FF2B5EF4-FFF2-40B4-BE49-F238E27FC236}">
                <a16:creationId xmlns:a16="http://schemas.microsoft.com/office/drawing/2014/main" id="{2994F519-C2E4-F79F-98E0-715334788D02}"/>
              </a:ext>
            </a:extLst>
          </p:cNvPr>
          <p:cNvPicPr>
            <a:picLocks noChangeAspect="1"/>
          </p:cNvPicPr>
          <p:nvPr/>
        </p:nvPicPr>
        <p:blipFill>
          <a:blip r:embed="rId2"/>
          <a:stretch>
            <a:fillRect/>
          </a:stretch>
        </p:blipFill>
        <p:spPr>
          <a:xfrm>
            <a:off x="629395" y="5067489"/>
            <a:ext cx="195089" cy="195089"/>
          </a:xfrm>
          <a:prstGeom prst="rect">
            <a:avLst/>
          </a:prstGeom>
        </p:spPr>
      </p:pic>
      <p:pic>
        <p:nvPicPr>
          <p:cNvPr id="23" name="Picture 459">
            <a:extLst>
              <a:ext uri="{FF2B5EF4-FFF2-40B4-BE49-F238E27FC236}">
                <a16:creationId xmlns:a16="http://schemas.microsoft.com/office/drawing/2014/main" id="{42DF309F-969A-7146-E074-EBBE19097BF6}"/>
              </a:ext>
            </a:extLst>
          </p:cNvPr>
          <p:cNvPicPr>
            <a:picLocks noChangeAspect="1"/>
          </p:cNvPicPr>
          <p:nvPr/>
        </p:nvPicPr>
        <p:blipFill>
          <a:blip r:embed="rId3"/>
          <a:srcRect/>
          <a:stretch>
            <a:fillRect/>
          </a:stretch>
        </p:blipFill>
        <p:spPr>
          <a:xfrm>
            <a:off x="632396" y="5367628"/>
            <a:ext cx="192088" cy="193679"/>
          </a:xfrm>
          <a:prstGeom prst="rect">
            <a:avLst/>
          </a:prstGeom>
          <a:noFill/>
          <a:ln cap="flat">
            <a:noFill/>
          </a:ln>
        </p:spPr>
      </p:pic>
      <p:pic>
        <p:nvPicPr>
          <p:cNvPr id="24" name="Picture 459">
            <a:extLst>
              <a:ext uri="{FF2B5EF4-FFF2-40B4-BE49-F238E27FC236}">
                <a16:creationId xmlns:a16="http://schemas.microsoft.com/office/drawing/2014/main" id="{6FFD2770-5809-D0DA-63F9-D79AA193A1BE}"/>
              </a:ext>
            </a:extLst>
          </p:cNvPr>
          <p:cNvPicPr>
            <a:picLocks noChangeAspect="1"/>
          </p:cNvPicPr>
          <p:nvPr/>
        </p:nvPicPr>
        <p:blipFill>
          <a:blip r:embed="rId3"/>
          <a:srcRect/>
          <a:stretch>
            <a:fillRect/>
          </a:stretch>
        </p:blipFill>
        <p:spPr>
          <a:xfrm>
            <a:off x="4723095" y="5369580"/>
            <a:ext cx="192088" cy="193679"/>
          </a:xfrm>
          <a:prstGeom prst="rect">
            <a:avLst/>
          </a:prstGeom>
          <a:noFill/>
          <a:ln cap="flat">
            <a:noFill/>
          </a:ln>
        </p:spPr>
      </p:pic>
      <p:pic>
        <p:nvPicPr>
          <p:cNvPr id="2" name="Image 1">
            <a:extLst>
              <a:ext uri="{FF2B5EF4-FFF2-40B4-BE49-F238E27FC236}">
                <a16:creationId xmlns:a16="http://schemas.microsoft.com/office/drawing/2014/main" id="{03ED39A1-0B00-CBB8-2014-C0F7D219EEFC}"/>
              </a:ext>
            </a:extLst>
          </p:cNvPr>
          <p:cNvPicPr>
            <a:picLocks noChangeAspect="1"/>
          </p:cNvPicPr>
          <p:nvPr/>
        </p:nvPicPr>
        <p:blipFill>
          <a:blip r:embed="rId4"/>
          <a:stretch>
            <a:fillRect/>
          </a:stretch>
        </p:blipFill>
        <p:spPr>
          <a:xfrm>
            <a:off x="38100" y="6167427"/>
            <a:ext cx="7483488" cy="3779848"/>
          </a:xfrm>
          <a:prstGeom prst="rect">
            <a:avLst/>
          </a:prstGeom>
        </p:spPr>
      </p:pic>
    </p:spTree>
    <p:extLst>
      <p:ext uri="{BB962C8B-B14F-4D97-AF65-F5344CB8AC3E}">
        <p14:creationId xmlns:p14="http://schemas.microsoft.com/office/powerpoint/2010/main" val="257304427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Office%20Theme</Template>
  <TotalTime>2017</TotalTime>
  <Words>734</Words>
  <Application>Microsoft Office PowerPoint</Application>
  <PresentationFormat>Personnalisé</PresentationFormat>
  <Paragraphs>76</Paragraphs>
  <Slides>7</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7</vt:i4>
      </vt:variant>
    </vt:vector>
  </HeadingPairs>
  <TitlesOfParts>
    <vt:vector size="13" baseType="lpstr">
      <vt:lpstr>Aptos</vt:lpstr>
      <vt:lpstr>Arial</vt:lpstr>
      <vt:lpstr>Calibri</vt:lpstr>
      <vt:lpstr>Calibri (Corps)</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Loris Romeo Orlando</dc:creator>
  <cp:lastModifiedBy>Valentine Fischer</cp:lastModifiedBy>
  <cp:revision>176</cp:revision>
  <cp:lastPrinted>2025-05-31T14:32:25Z</cp:lastPrinted>
  <dcterms:created xsi:type="dcterms:W3CDTF">2025-02-20T07:49:18Z</dcterms:created>
  <dcterms:modified xsi:type="dcterms:W3CDTF">2025-10-09T06:00:44Z</dcterms:modified>
</cp:coreProperties>
</file>